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0"/>
  </p:notesMasterIdLst>
  <p:handoutMasterIdLst>
    <p:handoutMasterId r:id="rId61"/>
  </p:handoutMasterIdLst>
  <p:sldIdLst>
    <p:sldId id="293" r:id="rId5"/>
    <p:sldId id="295" r:id="rId6"/>
    <p:sldId id="301" r:id="rId7"/>
    <p:sldId id="298" r:id="rId8"/>
    <p:sldId id="304" r:id="rId9"/>
    <p:sldId id="303" r:id="rId10"/>
    <p:sldId id="351" r:id="rId11"/>
    <p:sldId id="300" r:id="rId12"/>
    <p:sldId id="302" r:id="rId13"/>
    <p:sldId id="306" r:id="rId14"/>
    <p:sldId id="307" r:id="rId15"/>
    <p:sldId id="308" r:id="rId16"/>
    <p:sldId id="309" r:id="rId17"/>
    <p:sldId id="310" r:id="rId18"/>
    <p:sldId id="316" r:id="rId19"/>
    <p:sldId id="354" r:id="rId20"/>
    <p:sldId id="317" r:id="rId21"/>
    <p:sldId id="311" r:id="rId22"/>
    <p:sldId id="312" r:id="rId23"/>
    <p:sldId id="313" r:id="rId24"/>
    <p:sldId id="305" r:id="rId25"/>
    <p:sldId id="318" r:id="rId26"/>
    <p:sldId id="315" r:id="rId27"/>
    <p:sldId id="321" r:id="rId28"/>
    <p:sldId id="322" r:id="rId29"/>
    <p:sldId id="323" r:id="rId30"/>
    <p:sldId id="319" r:id="rId31"/>
    <p:sldId id="324" r:id="rId32"/>
    <p:sldId id="326" r:id="rId33"/>
    <p:sldId id="333" r:id="rId34"/>
    <p:sldId id="331" r:id="rId35"/>
    <p:sldId id="332" r:id="rId36"/>
    <p:sldId id="328" r:id="rId37"/>
    <p:sldId id="336" r:id="rId38"/>
    <p:sldId id="337" r:id="rId39"/>
    <p:sldId id="335" r:id="rId40"/>
    <p:sldId id="330" r:id="rId41"/>
    <p:sldId id="350"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20" r:id="rId55"/>
    <p:sldId id="297" r:id="rId56"/>
    <p:sldId id="334" r:id="rId57"/>
    <p:sldId id="352" r:id="rId58"/>
    <p:sldId id="35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CC071-A32E-4A32-8FDF-29C2196EB6B5}" v="1446" dt="2021-02-19T03:08:54.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3673" autoAdjust="0"/>
  </p:normalViewPr>
  <p:slideViewPr>
    <p:cSldViewPr snapToGrid="0">
      <p:cViewPr varScale="1">
        <p:scale>
          <a:sx n="91" d="100"/>
          <a:sy n="91" d="100"/>
        </p:scale>
        <p:origin x="198" y="96"/>
      </p:cViewPr>
      <p:guideLst/>
    </p:cSldViewPr>
  </p:slideViewPr>
  <p:notesTextViewPr>
    <p:cViewPr>
      <p:scale>
        <a:sx n="1" d="1"/>
        <a:sy n="1" d="1"/>
      </p:scale>
      <p:origin x="0" y="0"/>
    </p:cViewPr>
  </p:notesTextViewPr>
  <p:sorterViewPr>
    <p:cViewPr>
      <p:scale>
        <a:sx n="100" d="100"/>
        <a:sy n="100" d="100"/>
      </p:scale>
      <p:origin x="0" y="-15102"/>
    </p:cViewPr>
  </p:sorterViewPr>
  <p:notesViewPr>
    <p:cSldViewPr snapToGrid="0">
      <p:cViewPr>
        <p:scale>
          <a:sx n="75" d="100"/>
          <a:sy n="75" d="100"/>
        </p:scale>
        <p:origin x="2856"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897E1-5558-4768-9A79-15748724A3AA}" type="doc">
      <dgm:prSet loTypeId="urn:microsoft.com/office/officeart/2016/7/layout/HorizontalActionList" loCatId="List" qsTypeId="urn:microsoft.com/office/officeart/2005/8/quickstyle/simple5" qsCatId="simple" csTypeId="urn:microsoft.com/office/officeart/2005/8/colors/colorful1" csCatId="colorful" phldr="1"/>
      <dgm:spPr/>
      <dgm:t>
        <a:bodyPr/>
        <a:lstStyle/>
        <a:p>
          <a:endParaRPr lang="en-US"/>
        </a:p>
      </dgm:t>
    </dgm:pt>
    <dgm:pt modelId="{0679B091-FF39-4EE6-9B89-79B0BC8FF405}">
      <dgm:prSet/>
      <dgm:spPr/>
      <dgm:t>
        <a:bodyPr/>
        <a:lstStyle/>
        <a:p>
          <a:r>
            <a:rPr lang="en-US" dirty="0"/>
            <a:t>Avoid</a:t>
          </a:r>
        </a:p>
      </dgm:t>
    </dgm:pt>
    <dgm:pt modelId="{93CBFFCB-5F2D-4608-A297-E07681F13FC0}" type="parTrans" cxnId="{4CCDB138-9BB9-4EBA-8992-7F6EC5FC6038}">
      <dgm:prSet/>
      <dgm:spPr/>
      <dgm:t>
        <a:bodyPr/>
        <a:lstStyle/>
        <a:p>
          <a:endParaRPr lang="en-US"/>
        </a:p>
      </dgm:t>
    </dgm:pt>
    <dgm:pt modelId="{816559C9-DA40-4F71-BFC5-7A1A5D7E339D}" type="sibTrans" cxnId="{4CCDB138-9BB9-4EBA-8992-7F6EC5FC6038}">
      <dgm:prSet/>
      <dgm:spPr/>
      <dgm:t>
        <a:bodyPr/>
        <a:lstStyle/>
        <a:p>
          <a:endParaRPr lang="en-US"/>
        </a:p>
      </dgm:t>
    </dgm:pt>
    <dgm:pt modelId="{4F86B869-B1F9-4031-B3DC-BEE0CDE51A98}">
      <dgm:prSet/>
      <dgm:spPr/>
      <dgm:t>
        <a:bodyPr/>
        <a:lstStyle/>
        <a:p>
          <a:r>
            <a:rPr lang="en-US" dirty="0"/>
            <a:t>Conflict of interest</a:t>
          </a:r>
        </a:p>
      </dgm:t>
    </dgm:pt>
    <dgm:pt modelId="{0D28EC27-0FB6-479C-85A8-931CF4BED4D3}" type="parTrans" cxnId="{90AC3E43-2699-40D2-BA1C-19756C7EFC92}">
      <dgm:prSet/>
      <dgm:spPr/>
      <dgm:t>
        <a:bodyPr/>
        <a:lstStyle/>
        <a:p>
          <a:endParaRPr lang="en-US"/>
        </a:p>
      </dgm:t>
    </dgm:pt>
    <dgm:pt modelId="{96ECB12B-8180-4A79-8B21-DBEE73A2412E}" type="sibTrans" cxnId="{90AC3E43-2699-40D2-BA1C-19756C7EFC92}">
      <dgm:prSet/>
      <dgm:spPr/>
      <dgm:t>
        <a:bodyPr/>
        <a:lstStyle/>
        <a:p>
          <a:endParaRPr lang="en-US"/>
        </a:p>
      </dgm:t>
    </dgm:pt>
    <dgm:pt modelId="{8EF31F35-19B1-4D69-9683-A15E382FFB69}">
      <dgm:prSet/>
      <dgm:spPr/>
      <dgm:t>
        <a:bodyPr/>
        <a:lstStyle/>
        <a:p>
          <a:r>
            <a:rPr lang="en-US"/>
            <a:t>Ensure</a:t>
          </a:r>
        </a:p>
      </dgm:t>
    </dgm:pt>
    <dgm:pt modelId="{CE860093-7C94-4C0C-9B56-95CCB2378083}" type="parTrans" cxnId="{0B865617-23F8-40E4-BFCE-5F5AD741F28D}">
      <dgm:prSet/>
      <dgm:spPr/>
      <dgm:t>
        <a:bodyPr/>
        <a:lstStyle/>
        <a:p>
          <a:endParaRPr lang="en-US"/>
        </a:p>
      </dgm:t>
    </dgm:pt>
    <dgm:pt modelId="{56F2D86E-1DCE-4E8B-92D2-B5CFCC2D0D49}" type="sibTrans" cxnId="{0B865617-23F8-40E4-BFCE-5F5AD741F28D}">
      <dgm:prSet/>
      <dgm:spPr/>
      <dgm:t>
        <a:bodyPr/>
        <a:lstStyle/>
        <a:p>
          <a:endParaRPr lang="en-US"/>
        </a:p>
      </dgm:t>
    </dgm:pt>
    <dgm:pt modelId="{7A4B54B7-0B1F-4651-9B75-86EE5E365509}">
      <dgm:prSet/>
      <dgm:spPr/>
      <dgm:t>
        <a:bodyPr/>
        <a:lstStyle/>
        <a:p>
          <a:r>
            <a:rPr lang="en-US" dirty="0"/>
            <a:t>Fiduciary responsibility </a:t>
          </a:r>
        </a:p>
      </dgm:t>
    </dgm:pt>
    <dgm:pt modelId="{DE7CE822-8B0D-4D3F-AA9C-40B8F0C46CF2}" type="parTrans" cxnId="{9AFB0862-8014-452E-83FE-1A8BF625F648}">
      <dgm:prSet/>
      <dgm:spPr/>
      <dgm:t>
        <a:bodyPr/>
        <a:lstStyle/>
        <a:p>
          <a:endParaRPr lang="en-US"/>
        </a:p>
      </dgm:t>
    </dgm:pt>
    <dgm:pt modelId="{F4E478B8-B11B-4005-AD91-4B29C855BE36}" type="sibTrans" cxnId="{9AFB0862-8014-452E-83FE-1A8BF625F648}">
      <dgm:prSet/>
      <dgm:spPr/>
      <dgm:t>
        <a:bodyPr/>
        <a:lstStyle/>
        <a:p>
          <a:endParaRPr lang="en-US"/>
        </a:p>
      </dgm:t>
    </dgm:pt>
    <dgm:pt modelId="{3F25E429-71CE-481F-839A-E882B72C87E5}">
      <dgm:prSet/>
      <dgm:spPr/>
      <dgm:t>
        <a:bodyPr/>
        <a:lstStyle/>
        <a:p>
          <a:r>
            <a:rPr lang="en-US" dirty="0"/>
            <a:t>Uphold</a:t>
          </a:r>
        </a:p>
      </dgm:t>
    </dgm:pt>
    <dgm:pt modelId="{8B649381-6E58-400D-8C51-5B3D4ECAC70E}" type="parTrans" cxnId="{17050A1B-9546-47F1-B766-C7116E3D39D2}">
      <dgm:prSet/>
      <dgm:spPr/>
      <dgm:t>
        <a:bodyPr/>
        <a:lstStyle/>
        <a:p>
          <a:endParaRPr lang="en-US"/>
        </a:p>
      </dgm:t>
    </dgm:pt>
    <dgm:pt modelId="{1555BB7A-663A-43E1-8EA4-66B5F56869A0}" type="sibTrans" cxnId="{17050A1B-9546-47F1-B766-C7116E3D39D2}">
      <dgm:prSet/>
      <dgm:spPr/>
      <dgm:t>
        <a:bodyPr/>
        <a:lstStyle/>
        <a:p>
          <a:endParaRPr lang="en-US"/>
        </a:p>
      </dgm:t>
    </dgm:pt>
    <dgm:pt modelId="{C912F33B-7D59-47A5-B935-EA7D1CAF7D21}">
      <dgm:prSet/>
      <dgm:spPr/>
      <dgm:t>
        <a:bodyPr/>
        <a:lstStyle/>
        <a:p>
          <a:r>
            <a:rPr lang="en-US" dirty="0"/>
            <a:t>Legal requirements</a:t>
          </a:r>
        </a:p>
      </dgm:t>
    </dgm:pt>
    <dgm:pt modelId="{54AE2691-029B-4C65-8D93-624279FCC148}" type="parTrans" cxnId="{889041AB-795F-474F-8B5F-6CA4295D86A4}">
      <dgm:prSet/>
      <dgm:spPr/>
      <dgm:t>
        <a:bodyPr/>
        <a:lstStyle/>
        <a:p>
          <a:endParaRPr lang="en-US"/>
        </a:p>
      </dgm:t>
    </dgm:pt>
    <dgm:pt modelId="{1DA803CC-DFB9-4631-9D4C-4DBAE413D4FF}" type="sibTrans" cxnId="{889041AB-795F-474F-8B5F-6CA4295D86A4}">
      <dgm:prSet/>
      <dgm:spPr/>
      <dgm:t>
        <a:bodyPr/>
        <a:lstStyle/>
        <a:p>
          <a:endParaRPr lang="en-US"/>
        </a:p>
      </dgm:t>
    </dgm:pt>
    <dgm:pt modelId="{F070D29B-14F2-4E88-9E47-B8BFCC1FF4C2}" type="pres">
      <dgm:prSet presAssocID="{9DB897E1-5558-4768-9A79-15748724A3AA}" presName="Name0" presStyleCnt="0">
        <dgm:presLayoutVars>
          <dgm:dir/>
          <dgm:animLvl val="lvl"/>
          <dgm:resizeHandles val="exact"/>
        </dgm:presLayoutVars>
      </dgm:prSet>
      <dgm:spPr/>
    </dgm:pt>
    <dgm:pt modelId="{59FAD3B3-A502-4EE5-B42B-998F51F2332B}" type="pres">
      <dgm:prSet presAssocID="{0679B091-FF39-4EE6-9B89-79B0BC8FF405}" presName="composite" presStyleCnt="0"/>
      <dgm:spPr/>
    </dgm:pt>
    <dgm:pt modelId="{379E7FDE-E98F-4CD2-9AB9-927062261782}" type="pres">
      <dgm:prSet presAssocID="{0679B091-FF39-4EE6-9B89-79B0BC8FF405}" presName="parTx" presStyleLbl="alignNode1" presStyleIdx="0" presStyleCnt="3">
        <dgm:presLayoutVars>
          <dgm:chMax val="0"/>
          <dgm:chPref val="0"/>
        </dgm:presLayoutVars>
      </dgm:prSet>
      <dgm:spPr/>
    </dgm:pt>
    <dgm:pt modelId="{9EBAA49D-2BD9-421A-B998-E332FA5D25CE}" type="pres">
      <dgm:prSet presAssocID="{0679B091-FF39-4EE6-9B89-79B0BC8FF405}" presName="desTx" presStyleLbl="alignAccFollowNode1" presStyleIdx="0" presStyleCnt="3">
        <dgm:presLayoutVars/>
      </dgm:prSet>
      <dgm:spPr/>
    </dgm:pt>
    <dgm:pt modelId="{67AD3C09-C324-4D80-A7CC-D877A7D87EC4}" type="pres">
      <dgm:prSet presAssocID="{816559C9-DA40-4F71-BFC5-7A1A5D7E339D}" presName="space" presStyleCnt="0"/>
      <dgm:spPr/>
    </dgm:pt>
    <dgm:pt modelId="{C0D75507-17CA-477E-9E58-0750A25FFE36}" type="pres">
      <dgm:prSet presAssocID="{8EF31F35-19B1-4D69-9683-A15E382FFB69}" presName="composite" presStyleCnt="0"/>
      <dgm:spPr/>
    </dgm:pt>
    <dgm:pt modelId="{CE6CCD67-A335-48BE-A7B8-2EFFFA82107E}" type="pres">
      <dgm:prSet presAssocID="{8EF31F35-19B1-4D69-9683-A15E382FFB69}" presName="parTx" presStyleLbl="alignNode1" presStyleIdx="1" presStyleCnt="3">
        <dgm:presLayoutVars>
          <dgm:chMax val="0"/>
          <dgm:chPref val="0"/>
        </dgm:presLayoutVars>
      </dgm:prSet>
      <dgm:spPr/>
    </dgm:pt>
    <dgm:pt modelId="{85B728B1-D81E-4308-BF3E-D21D426E14CF}" type="pres">
      <dgm:prSet presAssocID="{8EF31F35-19B1-4D69-9683-A15E382FFB69}" presName="desTx" presStyleLbl="alignAccFollowNode1" presStyleIdx="1" presStyleCnt="3">
        <dgm:presLayoutVars/>
      </dgm:prSet>
      <dgm:spPr/>
    </dgm:pt>
    <dgm:pt modelId="{98BD7AF4-E066-4FD3-B415-6B5C8B68813F}" type="pres">
      <dgm:prSet presAssocID="{56F2D86E-1DCE-4E8B-92D2-B5CFCC2D0D49}" presName="space" presStyleCnt="0"/>
      <dgm:spPr/>
    </dgm:pt>
    <dgm:pt modelId="{2DAB5AEA-CA80-4D5A-8AB9-CA573A1885A8}" type="pres">
      <dgm:prSet presAssocID="{3F25E429-71CE-481F-839A-E882B72C87E5}" presName="composite" presStyleCnt="0"/>
      <dgm:spPr/>
    </dgm:pt>
    <dgm:pt modelId="{803A3289-6CF1-48AF-8698-A07A7B7761E2}" type="pres">
      <dgm:prSet presAssocID="{3F25E429-71CE-481F-839A-E882B72C87E5}" presName="parTx" presStyleLbl="alignNode1" presStyleIdx="2" presStyleCnt="3">
        <dgm:presLayoutVars>
          <dgm:chMax val="0"/>
          <dgm:chPref val="0"/>
        </dgm:presLayoutVars>
      </dgm:prSet>
      <dgm:spPr/>
    </dgm:pt>
    <dgm:pt modelId="{824E0E3A-C037-4734-B688-4E97C9CF4737}" type="pres">
      <dgm:prSet presAssocID="{3F25E429-71CE-481F-839A-E882B72C87E5}" presName="desTx" presStyleLbl="alignAccFollowNode1" presStyleIdx="2" presStyleCnt="3">
        <dgm:presLayoutVars/>
      </dgm:prSet>
      <dgm:spPr/>
    </dgm:pt>
  </dgm:ptLst>
  <dgm:cxnLst>
    <dgm:cxn modelId="{0B865617-23F8-40E4-BFCE-5F5AD741F28D}" srcId="{9DB897E1-5558-4768-9A79-15748724A3AA}" destId="{8EF31F35-19B1-4D69-9683-A15E382FFB69}" srcOrd="1" destOrd="0" parTransId="{CE860093-7C94-4C0C-9B56-95CCB2378083}" sibTransId="{56F2D86E-1DCE-4E8B-92D2-B5CFCC2D0D49}"/>
    <dgm:cxn modelId="{17050A1B-9546-47F1-B766-C7116E3D39D2}" srcId="{9DB897E1-5558-4768-9A79-15748724A3AA}" destId="{3F25E429-71CE-481F-839A-E882B72C87E5}" srcOrd="2" destOrd="0" parTransId="{8B649381-6E58-400D-8C51-5B3D4ECAC70E}" sibTransId="{1555BB7A-663A-43E1-8EA4-66B5F56869A0}"/>
    <dgm:cxn modelId="{587A7934-27BF-4386-A7A6-98A9841FC769}" type="presOf" srcId="{C912F33B-7D59-47A5-B935-EA7D1CAF7D21}" destId="{824E0E3A-C037-4734-B688-4E97C9CF4737}" srcOrd="0" destOrd="0" presId="urn:microsoft.com/office/officeart/2016/7/layout/HorizontalActionList"/>
    <dgm:cxn modelId="{4CCDB138-9BB9-4EBA-8992-7F6EC5FC6038}" srcId="{9DB897E1-5558-4768-9A79-15748724A3AA}" destId="{0679B091-FF39-4EE6-9B89-79B0BC8FF405}" srcOrd="0" destOrd="0" parTransId="{93CBFFCB-5F2D-4608-A297-E07681F13FC0}" sibTransId="{816559C9-DA40-4F71-BFC5-7A1A5D7E339D}"/>
    <dgm:cxn modelId="{53A66A3C-B565-4378-887C-48E826C9A43B}" type="presOf" srcId="{3F25E429-71CE-481F-839A-E882B72C87E5}" destId="{803A3289-6CF1-48AF-8698-A07A7B7761E2}" srcOrd="0" destOrd="0" presId="urn:microsoft.com/office/officeart/2016/7/layout/HorizontalActionList"/>
    <dgm:cxn modelId="{9AFB0862-8014-452E-83FE-1A8BF625F648}" srcId="{8EF31F35-19B1-4D69-9683-A15E382FFB69}" destId="{7A4B54B7-0B1F-4651-9B75-86EE5E365509}" srcOrd="0" destOrd="0" parTransId="{DE7CE822-8B0D-4D3F-AA9C-40B8F0C46CF2}" sibTransId="{F4E478B8-B11B-4005-AD91-4B29C855BE36}"/>
    <dgm:cxn modelId="{90AC3E43-2699-40D2-BA1C-19756C7EFC92}" srcId="{0679B091-FF39-4EE6-9B89-79B0BC8FF405}" destId="{4F86B869-B1F9-4031-B3DC-BEE0CDE51A98}" srcOrd="0" destOrd="0" parTransId="{0D28EC27-0FB6-479C-85A8-931CF4BED4D3}" sibTransId="{96ECB12B-8180-4A79-8B21-DBEE73A2412E}"/>
    <dgm:cxn modelId="{276FFB63-C478-41F8-B3A5-A814BA22CA54}" type="presOf" srcId="{9DB897E1-5558-4768-9A79-15748724A3AA}" destId="{F070D29B-14F2-4E88-9E47-B8BFCC1FF4C2}" srcOrd="0" destOrd="0" presId="urn:microsoft.com/office/officeart/2016/7/layout/HorizontalActionList"/>
    <dgm:cxn modelId="{A0CA226C-B958-4745-AC5F-B713A24DC191}" type="presOf" srcId="{7A4B54B7-0B1F-4651-9B75-86EE5E365509}" destId="{85B728B1-D81E-4308-BF3E-D21D426E14CF}" srcOrd="0" destOrd="0" presId="urn:microsoft.com/office/officeart/2016/7/layout/HorizontalActionList"/>
    <dgm:cxn modelId="{889041AB-795F-474F-8B5F-6CA4295D86A4}" srcId="{3F25E429-71CE-481F-839A-E882B72C87E5}" destId="{C912F33B-7D59-47A5-B935-EA7D1CAF7D21}" srcOrd="0" destOrd="0" parTransId="{54AE2691-029B-4C65-8D93-624279FCC148}" sibTransId="{1DA803CC-DFB9-4631-9D4C-4DBAE413D4FF}"/>
    <dgm:cxn modelId="{C1A9DACA-A49A-4636-9AE4-8CC3EAF80E5B}" type="presOf" srcId="{8EF31F35-19B1-4D69-9683-A15E382FFB69}" destId="{CE6CCD67-A335-48BE-A7B8-2EFFFA82107E}" srcOrd="0" destOrd="0" presId="urn:microsoft.com/office/officeart/2016/7/layout/HorizontalActionList"/>
    <dgm:cxn modelId="{B9F0A3E9-3DDF-472C-9C62-6A230AD3F3EA}" type="presOf" srcId="{0679B091-FF39-4EE6-9B89-79B0BC8FF405}" destId="{379E7FDE-E98F-4CD2-9AB9-927062261782}" srcOrd="0" destOrd="0" presId="urn:microsoft.com/office/officeart/2016/7/layout/HorizontalActionList"/>
    <dgm:cxn modelId="{DB3A88F0-530E-4F4F-A5B7-B876E1BA8928}" type="presOf" srcId="{4F86B869-B1F9-4031-B3DC-BEE0CDE51A98}" destId="{9EBAA49D-2BD9-421A-B998-E332FA5D25CE}" srcOrd="0" destOrd="0" presId="urn:microsoft.com/office/officeart/2016/7/layout/HorizontalActionList"/>
    <dgm:cxn modelId="{75E26656-DB14-4E21-BA4E-85618943C00B}" type="presParOf" srcId="{F070D29B-14F2-4E88-9E47-B8BFCC1FF4C2}" destId="{59FAD3B3-A502-4EE5-B42B-998F51F2332B}" srcOrd="0" destOrd="0" presId="urn:microsoft.com/office/officeart/2016/7/layout/HorizontalActionList"/>
    <dgm:cxn modelId="{794B4B02-C925-43C3-A857-B1D07DC495D9}" type="presParOf" srcId="{59FAD3B3-A502-4EE5-B42B-998F51F2332B}" destId="{379E7FDE-E98F-4CD2-9AB9-927062261782}" srcOrd="0" destOrd="0" presId="urn:microsoft.com/office/officeart/2016/7/layout/HorizontalActionList"/>
    <dgm:cxn modelId="{1CA79FC7-62A4-4A55-A498-B5CB7627A3BB}" type="presParOf" srcId="{59FAD3B3-A502-4EE5-B42B-998F51F2332B}" destId="{9EBAA49D-2BD9-421A-B998-E332FA5D25CE}" srcOrd="1" destOrd="0" presId="urn:microsoft.com/office/officeart/2016/7/layout/HorizontalActionList"/>
    <dgm:cxn modelId="{21294184-2866-4C0A-98DE-AE29BAAED747}" type="presParOf" srcId="{F070D29B-14F2-4E88-9E47-B8BFCC1FF4C2}" destId="{67AD3C09-C324-4D80-A7CC-D877A7D87EC4}" srcOrd="1" destOrd="0" presId="urn:microsoft.com/office/officeart/2016/7/layout/HorizontalActionList"/>
    <dgm:cxn modelId="{A7A5E181-AEAC-4271-878E-13A85273B72F}" type="presParOf" srcId="{F070D29B-14F2-4E88-9E47-B8BFCC1FF4C2}" destId="{C0D75507-17CA-477E-9E58-0750A25FFE36}" srcOrd="2" destOrd="0" presId="urn:microsoft.com/office/officeart/2016/7/layout/HorizontalActionList"/>
    <dgm:cxn modelId="{11526C0F-41BF-4106-AFE6-50883604E623}" type="presParOf" srcId="{C0D75507-17CA-477E-9E58-0750A25FFE36}" destId="{CE6CCD67-A335-48BE-A7B8-2EFFFA82107E}" srcOrd="0" destOrd="0" presId="urn:microsoft.com/office/officeart/2016/7/layout/HorizontalActionList"/>
    <dgm:cxn modelId="{0B58F2E4-B8FC-4FB9-AD5B-6C9E94E6637F}" type="presParOf" srcId="{C0D75507-17CA-477E-9E58-0750A25FFE36}" destId="{85B728B1-D81E-4308-BF3E-D21D426E14CF}" srcOrd="1" destOrd="0" presId="urn:microsoft.com/office/officeart/2016/7/layout/HorizontalActionList"/>
    <dgm:cxn modelId="{1988127D-55F8-4F94-893A-C773083FA50D}" type="presParOf" srcId="{F070D29B-14F2-4E88-9E47-B8BFCC1FF4C2}" destId="{98BD7AF4-E066-4FD3-B415-6B5C8B68813F}" srcOrd="3" destOrd="0" presId="urn:microsoft.com/office/officeart/2016/7/layout/HorizontalActionList"/>
    <dgm:cxn modelId="{E265C5FA-24CB-4110-A202-266FEA2BE2C0}" type="presParOf" srcId="{F070D29B-14F2-4E88-9E47-B8BFCC1FF4C2}" destId="{2DAB5AEA-CA80-4D5A-8AB9-CA573A1885A8}" srcOrd="4" destOrd="0" presId="urn:microsoft.com/office/officeart/2016/7/layout/HorizontalActionList"/>
    <dgm:cxn modelId="{84F1C55B-4A27-4451-9D68-4F9653C4CD3E}" type="presParOf" srcId="{2DAB5AEA-CA80-4D5A-8AB9-CA573A1885A8}" destId="{803A3289-6CF1-48AF-8698-A07A7B7761E2}" srcOrd="0" destOrd="0" presId="urn:microsoft.com/office/officeart/2016/7/layout/HorizontalActionList"/>
    <dgm:cxn modelId="{B739F4A5-4709-45F9-B23A-8DBA3C1E033A}" type="presParOf" srcId="{2DAB5AEA-CA80-4D5A-8AB9-CA573A1885A8}" destId="{824E0E3A-C037-4734-B688-4E97C9CF473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E7FDE-E98F-4CD2-9AB9-927062261782}">
      <dsp:nvSpPr>
        <dsp:cNvPr id="0" name=""/>
        <dsp:cNvSpPr/>
      </dsp:nvSpPr>
      <dsp:spPr>
        <a:xfrm>
          <a:off x="4960" y="749198"/>
          <a:ext cx="3277563" cy="983268"/>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259000" tIns="259000" rIns="259000" bIns="259000" numCol="1" spcCol="1270" anchor="ctr" anchorCtr="0">
          <a:noAutofit/>
        </a:bodyPr>
        <a:lstStyle/>
        <a:p>
          <a:pPr marL="0" lvl="0" indent="0" algn="ctr" defTabSz="1466850">
            <a:lnSpc>
              <a:spcPct val="90000"/>
            </a:lnSpc>
            <a:spcBef>
              <a:spcPct val="0"/>
            </a:spcBef>
            <a:spcAft>
              <a:spcPct val="35000"/>
            </a:spcAft>
            <a:buNone/>
          </a:pPr>
          <a:r>
            <a:rPr lang="en-US" sz="3300" kern="1200" dirty="0"/>
            <a:t>Avoid</a:t>
          </a:r>
        </a:p>
      </dsp:txBody>
      <dsp:txXfrm>
        <a:off x="4960" y="749198"/>
        <a:ext cx="3277563" cy="983268"/>
      </dsp:txXfrm>
    </dsp:sp>
    <dsp:sp modelId="{9EBAA49D-2BD9-421A-B998-E332FA5D25CE}">
      <dsp:nvSpPr>
        <dsp:cNvPr id="0" name=""/>
        <dsp:cNvSpPr/>
      </dsp:nvSpPr>
      <dsp:spPr>
        <a:xfrm>
          <a:off x="4960" y="1732467"/>
          <a:ext cx="3277563" cy="136795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323750" tIns="323750" rIns="323750" bIns="323750" numCol="1" spcCol="1270" anchor="t" anchorCtr="0">
          <a:noAutofit/>
        </a:bodyPr>
        <a:lstStyle/>
        <a:p>
          <a:pPr marL="0" lvl="0" indent="0" algn="l" defTabSz="1111250">
            <a:lnSpc>
              <a:spcPct val="90000"/>
            </a:lnSpc>
            <a:spcBef>
              <a:spcPct val="0"/>
            </a:spcBef>
            <a:spcAft>
              <a:spcPct val="35000"/>
            </a:spcAft>
            <a:buNone/>
          </a:pPr>
          <a:r>
            <a:rPr lang="en-US" sz="2500" kern="1200" dirty="0"/>
            <a:t>Conflict of interest</a:t>
          </a:r>
        </a:p>
      </dsp:txBody>
      <dsp:txXfrm>
        <a:off x="4960" y="1732467"/>
        <a:ext cx="3277563" cy="1367958"/>
      </dsp:txXfrm>
    </dsp:sp>
    <dsp:sp modelId="{CE6CCD67-A335-48BE-A7B8-2EFFFA82107E}">
      <dsp:nvSpPr>
        <dsp:cNvPr id="0" name=""/>
        <dsp:cNvSpPr/>
      </dsp:nvSpPr>
      <dsp:spPr>
        <a:xfrm>
          <a:off x="3390418" y="749198"/>
          <a:ext cx="3277563" cy="983268"/>
        </a:xfrm>
        <a:prstGeom prst="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w="6350"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259000" tIns="259000" rIns="259000" bIns="259000" numCol="1" spcCol="1270" anchor="ctr" anchorCtr="0">
          <a:noAutofit/>
        </a:bodyPr>
        <a:lstStyle/>
        <a:p>
          <a:pPr marL="0" lvl="0" indent="0" algn="ctr" defTabSz="1466850">
            <a:lnSpc>
              <a:spcPct val="90000"/>
            </a:lnSpc>
            <a:spcBef>
              <a:spcPct val="0"/>
            </a:spcBef>
            <a:spcAft>
              <a:spcPct val="35000"/>
            </a:spcAft>
            <a:buNone/>
          </a:pPr>
          <a:r>
            <a:rPr lang="en-US" sz="3300" kern="1200"/>
            <a:t>Ensure</a:t>
          </a:r>
        </a:p>
      </dsp:txBody>
      <dsp:txXfrm>
        <a:off x="3390418" y="749198"/>
        <a:ext cx="3277563" cy="983268"/>
      </dsp:txXfrm>
    </dsp:sp>
    <dsp:sp modelId="{85B728B1-D81E-4308-BF3E-D21D426E14CF}">
      <dsp:nvSpPr>
        <dsp:cNvPr id="0" name=""/>
        <dsp:cNvSpPr/>
      </dsp:nvSpPr>
      <dsp:spPr>
        <a:xfrm>
          <a:off x="3390418" y="1732467"/>
          <a:ext cx="3277563" cy="1367958"/>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323750" tIns="323750" rIns="323750" bIns="323750" numCol="1" spcCol="1270" anchor="t" anchorCtr="0">
          <a:noAutofit/>
        </a:bodyPr>
        <a:lstStyle/>
        <a:p>
          <a:pPr marL="0" lvl="0" indent="0" algn="l" defTabSz="1111250">
            <a:lnSpc>
              <a:spcPct val="90000"/>
            </a:lnSpc>
            <a:spcBef>
              <a:spcPct val="0"/>
            </a:spcBef>
            <a:spcAft>
              <a:spcPct val="35000"/>
            </a:spcAft>
            <a:buNone/>
          </a:pPr>
          <a:r>
            <a:rPr lang="en-US" sz="2500" kern="1200" dirty="0"/>
            <a:t>Fiduciary responsibility </a:t>
          </a:r>
        </a:p>
      </dsp:txBody>
      <dsp:txXfrm>
        <a:off x="3390418" y="1732467"/>
        <a:ext cx="3277563" cy="1367958"/>
      </dsp:txXfrm>
    </dsp:sp>
    <dsp:sp modelId="{803A3289-6CF1-48AF-8698-A07A7B7761E2}">
      <dsp:nvSpPr>
        <dsp:cNvPr id="0" name=""/>
        <dsp:cNvSpPr/>
      </dsp:nvSpPr>
      <dsp:spPr>
        <a:xfrm>
          <a:off x="6775876" y="749198"/>
          <a:ext cx="3277563" cy="983268"/>
        </a:xfrm>
        <a:prstGeom prst="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w="6350" cap="flat" cmpd="sng" algn="ctr">
          <a:solidFill>
            <a:schemeClr val="accent4">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259000" tIns="259000" rIns="259000" bIns="259000" numCol="1" spcCol="1270" anchor="ctr" anchorCtr="0">
          <a:noAutofit/>
        </a:bodyPr>
        <a:lstStyle/>
        <a:p>
          <a:pPr marL="0" lvl="0" indent="0" algn="ctr" defTabSz="1466850">
            <a:lnSpc>
              <a:spcPct val="90000"/>
            </a:lnSpc>
            <a:spcBef>
              <a:spcPct val="0"/>
            </a:spcBef>
            <a:spcAft>
              <a:spcPct val="35000"/>
            </a:spcAft>
            <a:buNone/>
          </a:pPr>
          <a:r>
            <a:rPr lang="en-US" sz="3300" kern="1200" dirty="0"/>
            <a:t>Uphold</a:t>
          </a:r>
        </a:p>
      </dsp:txBody>
      <dsp:txXfrm>
        <a:off x="6775876" y="749198"/>
        <a:ext cx="3277563" cy="983268"/>
      </dsp:txXfrm>
    </dsp:sp>
    <dsp:sp modelId="{824E0E3A-C037-4734-B688-4E97C9CF4737}">
      <dsp:nvSpPr>
        <dsp:cNvPr id="0" name=""/>
        <dsp:cNvSpPr/>
      </dsp:nvSpPr>
      <dsp:spPr>
        <a:xfrm>
          <a:off x="6775876" y="1732467"/>
          <a:ext cx="3277563" cy="1367958"/>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323750" tIns="323750" rIns="323750" bIns="323750" numCol="1" spcCol="1270" anchor="t" anchorCtr="0">
          <a:noAutofit/>
        </a:bodyPr>
        <a:lstStyle/>
        <a:p>
          <a:pPr marL="0" lvl="0" indent="0" algn="l" defTabSz="1111250">
            <a:lnSpc>
              <a:spcPct val="90000"/>
            </a:lnSpc>
            <a:spcBef>
              <a:spcPct val="0"/>
            </a:spcBef>
            <a:spcAft>
              <a:spcPct val="35000"/>
            </a:spcAft>
            <a:buNone/>
          </a:pPr>
          <a:r>
            <a:rPr lang="en-US" sz="2500" kern="1200" dirty="0"/>
            <a:t>Legal requirements</a:t>
          </a:r>
        </a:p>
      </dsp:txBody>
      <dsp:txXfrm>
        <a:off x="6775876" y="1732467"/>
        <a:ext cx="3277563" cy="1367958"/>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18AC88-6C49-4FAC-9743-B80D9925BA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888F95C-8C57-49E5-8195-DD934D7A0B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5C34B5-AEDA-47BF-A6C6-ABFCC98FCFA1}" type="datetimeFigureOut">
              <a:rPr lang="en-CA" smtClean="0"/>
              <a:t>2021-02-19</a:t>
            </a:fld>
            <a:endParaRPr lang="en-CA"/>
          </a:p>
        </p:txBody>
      </p:sp>
      <p:sp>
        <p:nvSpPr>
          <p:cNvPr id="4" name="Footer Placeholder 3">
            <a:extLst>
              <a:ext uri="{FF2B5EF4-FFF2-40B4-BE49-F238E27FC236}">
                <a16:creationId xmlns:a16="http://schemas.microsoft.com/office/drawing/2014/main" id="{A66C50EC-5539-47D2-BFE7-34A6D8C0AF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7C7D8FBA-F94C-46B1-BC91-1B131DA0D3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6DC60B-637C-452F-A8CF-B74871FC7E25}" type="slidenum">
              <a:rPr lang="en-CA" smtClean="0"/>
              <a:t>‹#›</a:t>
            </a:fld>
            <a:endParaRPr lang="en-CA"/>
          </a:p>
        </p:txBody>
      </p:sp>
    </p:spTree>
    <p:extLst>
      <p:ext uri="{BB962C8B-B14F-4D97-AF65-F5344CB8AC3E}">
        <p14:creationId xmlns:p14="http://schemas.microsoft.com/office/powerpoint/2010/main" val="2572734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6B7CC-C545-4C6C-9EA8-39EF77DD1CCA}" type="datetimeFigureOut">
              <a:rPr lang="en-CA" smtClean="0"/>
              <a:t>2021-02-19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7973C-8880-4BD8-B5AD-1D3621A619ED}" type="slidenum">
              <a:rPr lang="en-CA" smtClean="0"/>
              <a:t>‹#›</a:t>
            </a:fld>
            <a:endParaRPr lang="en-CA"/>
          </a:p>
        </p:txBody>
      </p:sp>
    </p:spTree>
    <p:extLst>
      <p:ext uri="{BB962C8B-B14F-4D97-AF65-F5344CB8AC3E}">
        <p14:creationId xmlns:p14="http://schemas.microsoft.com/office/powerpoint/2010/main" val="295579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F7973C-8880-4BD8-B5AD-1D3621A619ED}" type="slidenum">
              <a:rPr lang="en-CA" smtClean="0"/>
              <a:t>1</a:t>
            </a:fld>
            <a:endParaRPr lang="en-CA"/>
          </a:p>
        </p:txBody>
      </p:sp>
    </p:spTree>
    <p:extLst>
      <p:ext uri="{BB962C8B-B14F-4D97-AF65-F5344CB8AC3E}">
        <p14:creationId xmlns:p14="http://schemas.microsoft.com/office/powerpoint/2010/main" val="116420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Ethics and equity, accountability, transparency and corporate responsibility (ensure orgs sustainability). The board must regularly evaluate itself in order to ensure ongoing good governance.</a:t>
            </a:r>
          </a:p>
          <a:p>
            <a:r>
              <a:rPr lang="en-US" sz="1800" b="0" i="0" u="none" strike="noStrike" baseline="0" dirty="0">
                <a:solidFill>
                  <a:srgbClr val="000000"/>
                </a:solidFill>
                <a:latin typeface="Microsoft Sans Serif" panose="020B0604020202020204" pitchFamily="34" charset="0"/>
              </a:rPr>
              <a:t>In addition, individual directors must: </a:t>
            </a:r>
          </a:p>
          <a:p>
            <a:r>
              <a:rPr lang="en-US" sz="1800" b="0" i="0" u="none" strike="noStrike" baseline="0" dirty="0">
                <a:solidFill>
                  <a:srgbClr val="000000"/>
                </a:solidFill>
                <a:latin typeface="Microsoft Sans Serif" panose="020B0604020202020204" pitchFamily="34" charset="0"/>
              </a:rPr>
              <a:t>• Respect the confidential nature of information acquired while serving as a director. </a:t>
            </a:r>
          </a:p>
          <a:p>
            <a:r>
              <a:rPr lang="en-US" sz="1800" b="0" i="0" u="none" strike="noStrike" baseline="0" dirty="0">
                <a:solidFill>
                  <a:srgbClr val="000000"/>
                </a:solidFill>
                <a:latin typeface="Microsoft Sans Serif" panose="020B0604020202020204" pitchFamily="34" charset="0"/>
              </a:rPr>
              <a:t>• Always put the organization’s interest first. </a:t>
            </a:r>
          </a:p>
          <a:p>
            <a:r>
              <a:rPr lang="en-US" sz="1800" b="0" i="0" u="none" strike="noStrike" baseline="0" dirty="0">
                <a:solidFill>
                  <a:srgbClr val="000000"/>
                </a:solidFill>
                <a:latin typeface="Microsoft Sans Serif" panose="020B0604020202020204" pitchFamily="34" charset="0"/>
              </a:rPr>
              <a:t>• Attend board meetings regularly and prepare appropriately. </a:t>
            </a:r>
          </a:p>
          <a:p>
            <a:r>
              <a:rPr lang="en-US" sz="1800" b="0" i="0" u="none" strike="noStrike" baseline="0" dirty="0">
                <a:solidFill>
                  <a:srgbClr val="000000"/>
                </a:solidFill>
                <a:latin typeface="Microsoft Sans Serif" panose="020B0604020202020204" pitchFamily="34" charset="0"/>
              </a:rPr>
              <a:t>• Declare any potential, real or perceived conflicts of interest. </a:t>
            </a:r>
          </a:p>
          <a:p>
            <a:r>
              <a:rPr lang="en-US" sz="1800" b="0" i="0" u="none" strike="noStrike" baseline="0" dirty="0">
                <a:solidFill>
                  <a:srgbClr val="000000"/>
                </a:solidFill>
                <a:latin typeface="Microsoft Sans Serif" panose="020B0604020202020204" pitchFamily="34" charset="0"/>
              </a:rPr>
              <a:t>• Speak positively about the organization and promote it to the public. </a:t>
            </a:r>
          </a:p>
          <a:p>
            <a:r>
              <a:rPr lang="en-US" sz="1800" b="0" i="0" u="none" strike="noStrike" baseline="0" dirty="0">
                <a:solidFill>
                  <a:srgbClr val="000000"/>
                </a:solidFill>
                <a:latin typeface="Microsoft Sans Serif" panose="020B0604020202020204" pitchFamily="34" charset="0"/>
              </a:rPr>
              <a:t>• Participate in fundraising activities and other general activities of the organization. </a:t>
            </a:r>
          </a:p>
          <a:p>
            <a:endParaRPr lang="en-CA" sz="1800" b="0" i="0" u="none" strike="noStrike" baseline="0" dirty="0">
              <a:solidFill>
                <a:srgbClr val="000000"/>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A9F7973C-8880-4BD8-B5AD-1D3621A619ED}" type="slidenum">
              <a:rPr lang="en-CA" smtClean="0"/>
              <a:t>20</a:t>
            </a:fld>
            <a:endParaRPr lang="en-CA"/>
          </a:p>
        </p:txBody>
      </p:sp>
    </p:spTree>
    <p:extLst>
      <p:ext uri="{BB962C8B-B14F-4D97-AF65-F5344CB8AC3E}">
        <p14:creationId xmlns:p14="http://schemas.microsoft.com/office/powerpoint/2010/main" val="147046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Take time and give examples of each:</a:t>
            </a:r>
          </a:p>
          <a:p>
            <a:r>
              <a:rPr lang="en-CA" dirty="0"/>
              <a:t>Advisory board: not common, but happens when founder is also first ED or president and wants to maintain power…could be potentially conflictual</a:t>
            </a:r>
          </a:p>
          <a:p>
            <a:r>
              <a:rPr lang="en-CA" dirty="0"/>
              <a:t>Policy: most common and the one that seems to be used here…more to come on this one</a:t>
            </a:r>
          </a:p>
          <a:p>
            <a:r>
              <a:rPr lang="en-CA" dirty="0"/>
              <a:t>Management: like at band council</a:t>
            </a:r>
          </a:p>
        </p:txBody>
      </p:sp>
      <p:sp>
        <p:nvSpPr>
          <p:cNvPr id="4" name="Slide Number Placeholder 3"/>
          <p:cNvSpPr>
            <a:spLocks noGrp="1"/>
          </p:cNvSpPr>
          <p:nvPr>
            <p:ph type="sldNum" sz="quarter" idx="5"/>
          </p:nvPr>
        </p:nvSpPr>
        <p:spPr/>
        <p:txBody>
          <a:bodyPr/>
          <a:lstStyle/>
          <a:p>
            <a:fld id="{A9F7973C-8880-4BD8-B5AD-1D3621A619ED}" type="slidenum">
              <a:rPr lang="en-CA" smtClean="0"/>
              <a:t>22</a:t>
            </a:fld>
            <a:endParaRPr lang="en-CA"/>
          </a:p>
        </p:txBody>
      </p:sp>
    </p:spTree>
    <p:extLst>
      <p:ext uri="{BB962C8B-B14F-4D97-AF65-F5344CB8AC3E}">
        <p14:creationId xmlns:p14="http://schemas.microsoft.com/office/powerpoint/2010/main" val="374456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law is the purview of the government and the board must abide by it.</a:t>
            </a:r>
          </a:p>
          <a:p>
            <a:r>
              <a:rPr lang="en-CA" dirty="0"/>
              <a:t>The bylaws are the purview of the members of the general assembly, though recommendations for changes often come from the board and the board may implement certain changes immediately and not bring others for approval by the general assembly at all, as we will see shortly.</a:t>
            </a:r>
          </a:p>
          <a:p>
            <a:r>
              <a:rPr lang="en-CA" dirty="0"/>
              <a:t>The resolutions are the laws created by the board for the administration of the organization.</a:t>
            </a:r>
          </a:p>
          <a:p>
            <a:r>
              <a:rPr lang="en-CA" dirty="0"/>
              <a:t>The board can resolve to adopt policies to specify the administration.</a:t>
            </a:r>
          </a:p>
          <a:p>
            <a:r>
              <a:rPr lang="en-CA" dirty="0"/>
              <a:t>These policies are translated into procedures, actions and daily management by the ED.</a:t>
            </a:r>
          </a:p>
        </p:txBody>
      </p:sp>
      <p:sp>
        <p:nvSpPr>
          <p:cNvPr id="4" name="Slide Number Placeholder 3"/>
          <p:cNvSpPr>
            <a:spLocks noGrp="1"/>
          </p:cNvSpPr>
          <p:nvPr>
            <p:ph type="sldNum" sz="quarter" idx="5"/>
          </p:nvPr>
        </p:nvSpPr>
        <p:spPr/>
        <p:txBody>
          <a:bodyPr/>
          <a:lstStyle/>
          <a:p>
            <a:fld id="{A9F7973C-8880-4BD8-B5AD-1D3621A619ED}" type="slidenum">
              <a:rPr lang="en-CA" smtClean="0"/>
              <a:t>23</a:t>
            </a:fld>
            <a:endParaRPr lang="en-CA"/>
          </a:p>
        </p:txBody>
      </p:sp>
    </p:spTree>
    <p:extLst>
      <p:ext uri="{BB962C8B-B14F-4D97-AF65-F5344CB8AC3E}">
        <p14:creationId xmlns:p14="http://schemas.microsoft.com/office/powerpoint/2010/main" val="127035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dirty="0"/>
              <a:t>0</a:t>
            </a:r>
          </a:p>
          <a:p>
            <a:pPr marL="228600" indent="-228600">
              <a:buAutoNum type="arabicPeriod"/>
            </a:pPr>
            <a:r>
              <a:rPr lang="en-CA" dirty="0"/>
              <a:t>0</a:t>
            </a:r>
          </a:p>
          <a:p>
            <a:pPr marL="228600" indent="-228600">
              <a:buAutoNum type="arabicPeriod"/>
            </a:pPr>
            <a:r>
              <a:rPr lang="en-CA" dirty="0"/>
              <a:t>66</a:t>
            </a:r>
          </a:p>
          <a:p>
            <a:pPr marL="228600" indent="-228600">
              <a:buAutoNum type="arabicPeriod"/>
            </a:pPr>
            <a:r>
              <a:rPr lang="en-CA" dirty="0"/>
              <a:t>0</a:t>
            </a:r>
          </a:p>
          <a:p>
            <a:pPr marL="228600" indent="-228600">
              <a:buAutoNum type="arabicPeriod"/>
            </a:pPr>
            <a:r>
              <a:rPr lang="en-CA" dirty="0"/>
              <a:t>51</a:t>
            </a:r>
          </a:p>
          <a:p>
            <a:pPr marL="228600" indent="-228600">
              <a:buAutoNum type="arabicPeriod"/>
            </a:pPr>
            <a:r>
              <a:rPr lang="en-CA" dirty="0"/>
              <a:t>66</a:t>
            </a:r>
          </a:p>
          <a:p>
            <a:pPr marL="228600" indent="-228600">
              <a:buAutoNum type="arabicPeriod"/>
            </a:pPr>
            <a:r>
              <a:rPr lang="en-CA" dirty="0"/>
              <a:t>66</a:t>
            </a:r>
          </a:p>
          <a:p>
            <a:pPr marL="0" indent="0">
              <a:buNone/>
            </a:pPr>
            <a:endParaRPr lang="en-CA" dirty="0"/>
          </a:p>
        </p:txBody>
      </p:sp>
      <p:sp>
        <p:nvSpPr>
          <p:cNvPr id="4" name="Slide Number Placeholder 3"/>
          <p:cNvSpPr>
            <a:spLocks noGrp="1"/>
          </p:cNvSpPr>
          <p:nvPr>
            <p:ph type="sldNum" sz="quarter" idx="5"/>
          </p:nvPr>
        </p:nvSpPr>
        <p:spPr/>
        <p:txBody>
          <a:bodyPr/>
          <a:lstStyle/>
          <a:p>
            <a:fld id="{A9F7973C-8880-4BD8-B5AD-1D3621A619ED}" type="slidenum">
              <a:rPr lang="en-CA" smtClean="0"/>
              <a:t>26</a:t>
            </a:fld>
            <a:endParaRPr lang="en-CA"/>
          </a:p>
        </p:txBody>
      </p:sp>
    </p:spTree>
    <p:extLst>
      <p:ext uri="{BB962C8B-B14F-4D97-AF65-F5344CB8AC3E}">
        <p14:creationId xmlns:p14="http://schemas.microsoft.com/office/powerpoint/2010/main" val="54993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According to the CARVER Model, the board is responsible for overseeing operations at a high, strategic level, in four spheres: vision, policy, performance and governance</a:t>
            </a:r>
          </a:p>
        </p:txBody>
      </p:sp>
      <p:sp>
        <p:nvSpPr>
          <p:cNvPr id="4" name="Slide Number Placeholder 3"/>
          <p:cNvSpPr>
            <a:spLocks noGrp="1"/>
          </p:cNvSpPr>
          <p:nvPr>
            <p:ph type="sldNum" sz="quarter" idx="5"/>
          </p:nvPr>
        </p:nvSpPr>
        <p:spPr/>
        <p:txBody>
          <a:bodyPr/>
          <a:lstStyle/>
          <a:p>
            <a:fld id="{A9F7973C-8880-4BD8-B5AD-1D3621A619ED}" type="slidenum">
              <a:rPr lang="en-CA" smtClean="0"/>
              <a:t>28</a:t>
            </a:fld>
            <a:endParaRPr lang="en-CA"/>
          </a:p>
        </p:txBody>
      </p:sp>
    </p:spTree>
    <p:extLst>
      <p:ext uri="{BB962C8B-B14F-4D97-AF65-F5344CB8AC3E}">
        <p14:creationId xmlns:p14="http://schemas.microsoft.com/office/powerpoint/2010/main" val="55738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decisions are made by majority vote except those related to limiting, extending or ending debates require 2/3 majority</a:t>
            </a:r>
          </a:p>
          <a:p>
            <a:r>
              <a:rPr lang="en-CA" dirty="0"/>
              <a:t>Discussions must keep the “big picture” in mind</a:t>
            </a:r>
          </a:p>
          <a:p>
            <a:r>
              <a:rPr lang="en-CA" dirty="0"/>
              <a:t>Discussions must ensure the corporation continues to have the resources to achieve its mission</a:t>
            </a:r>
          </a:p>
          <a:p>
            <a:r>
              <a:rPr lang="en-CA" dirty="0"/>
              <a:t>The ED is ex-officio on the board (and powers delegated to him as per earlier discussion). The ED has many responsibilities including reporting back to the board, due diligence, as all other officers, knowing applicable laws, implementing the board’s vision.</a:t>
            </a:r>
          </a:p>
        </p:txBody>
      </p:sp>
      <p:sp>
        <p:nvSpPr>
          <p:cNvPr id="4" name="Slide Number Placeholder 3"/>
          <p:cNvSpPr>
            <a:spLocks noGrp="1"/>
          </p:cNvSpPr>
          <p:nvPr>
            <p:ph type="sldNum" sz="quarter" idx="5"/>
          </p:nvPr>
        </p:nvSpPr>
        <p:spPr/>
        <p:txBody>
          <a:bodyPr/>
          <a:lstStyle/>
          <a:p>
            <a:fld id="{A9F7973C-8880-4BD8-B5AD-1D3621A619ED}" type="slidenum">
              <a:rPr lang="en-CA" smtClean="0"/>
              <a:t>29</a:t>
            </a:fld>
            <a:endParaRPr lang="en-CA"/>
          </a:p>
        </p:txBody>
      </p:sp>
    </p:spTree>
    <p:extLst>
      <p:ext uri="{BB962C8B-B14F-4D97-AF65-F5344CB8AC3E}">
        <p14:creationId xmlns:p14="http://schemas.microsoft.com/office/powerpoint/2010/main" val="4173018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Tell the story of how the </a:t>
            </a:r>
            <a:r>
              <a:rPr lang="en-CA" dirty="0" err="1"/>
              <a:t>Kanien’keha:ka</a:t>
            </a:r>
            <a:r>
              <a:rPr lang="en-CA" dirty="0"/>
              <a:t> of Turtle Island arrive at consensus</a:t>
            </a:r>
          </a:p>
        </p:txBody>
      </p:sp>
      <p:sp>
        <p:nvSpPr>
          <p:cNvPr id="4" name="Slide Number Placeholder 3"/>
          <p:cNvSpPr>
            <a:spLocks noGrp="1"/>
          </p:cNvSpPr>
          <p:nvPr>
            <p:ph type="sldNum" sz="quarter" idx="5"/>
          </p:nvPr>
        </p:nvSpPr>
        <p:spPr/>
        <p:txBody>
          <a:bodyPr/>
          <a:lstStyle/>
          <a:p>
            <a:fld id="{A9F7973C-8880-4BD8-B5AD-1D3621A619ED}" type="slidenum">
              <a:rPr lang="en-CA" smtClean="0"/>
              <a:t>30</a:t>
            </a:fld>
            <a:endParaRPr lang="en-CA"/>
          </a:p>
        </p:txBody>
      </p:sp>
    </p:spTree>
    <p:extLst>
      <p:ext uri="{BB962C8B-B14F-4D97-AF65-F5344CB8AC3E}">
        <p14:creationId xmlns:p14="http://schemas.microsoft.com/office/powerpoint/2010/main" val="194622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Strategic, long term decisions affecting the sustained survival of the organization are within the board’s purview (we already discussed at length decisions that are within the purview of the general assembly)</a:t>
            </a:r>
          </a:p>
          <a:p>
            <a:r>
              <a:rPr lang="en-CA" dirty="0"/>
              <a:t>The annual action plan, stemming from the strategic plan and vision of the board, is within the purview of the ED</a:t>
            </a:r>
          </a:p>
          <a:p>
            <a:r>
              <a:rPr lang="en-CA" dirty="0"/>
              <a:t>The activities are within the purview of the ED and usually implemented by whomever the ED delegates</a:t>
            </a:r>
          </a:p>
          <a:p>
            <a:r>
              <a:rPr lang="en-CA" dirty="0"/>
              <a:t>If a board member runs an activity, they must report to the ED.</a:t>
            </a:r>
          </a:p>
        </p:txBody>
      </p:sp>
      <p:sp>
        <p:nvSpPr>
          <p:cNvPr id="4" name="Slide Number Placeholder 3"/>
          <p:cNvSpPr>
            <a:spLocks noGrp="1"/>
          </p:cNvSpPr>
          <p:nvPr>
            <p:ph type="sldNum" sz="quarter" idx="5"/>
          </p:nvPr>
        </p:nvSpPr>
        <p:spPr/>
        <p:txBody>
          <a:bodyPr/>
          <a:lstStyle/>
          <a:p>
            <a:fld id="{A9F7973C-8880-4BD8-B5AD-1D3621A619ED}" type="slidenum">
              <a:rPr lang="en-CA" smtClean="0"/>
              <a:t>33</a:t>
            </a:fld>
            <a:endParaRPr lang="en-CA"/>
          </a:p>
        </p:txBody>
      </p:sp>
    </p:spTree>
    <p:extLst>
      <p:ext uri="{BB962C8B-B14F-4D97-AF65-F5344CB8AC3E}">
        <p14:creationId xmlns:p14="http://schemas.microsoft.com/office/powerpoint/2010/main" val="435225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Take a moment and talk about the role of the board of the CISSS in the 1.2 billion dollar budget presented.</a:t>
            </a:r>
          </a:p>
          <a:p>
            <a:r>
              <a:rPr lang="en-CA" dirty="0"/>
              <a:t>Discussion the situation described on page 22 of the board manual</a:t>
            </a:r>
          </a:p>
          <a:p>
            <a:r>
              <a:rPr lang="en-CA" dirty="0"/>
              <a:t>Discuss how adopting an annual plan with an annual budget is a good idea and discuss what types of things should be brought to the board of directors for approval – like honoraria or items not initially in the budget that are above the ED’s </a:t>
            </a:r>
            <a:r>
              <a:rPr lang="en-CA" dirty="0" err="1"/>
              <a:t>purchaing</a:t>
            </a:r>
            <a:r>
              <a:rPr lang="en-CA" dirty="0"/>
              <a:t> power.</a:t>
            </a:r>
          </a:p>
        </p:txBody>
      </p:sp>
      <p:sp>
        <p:nvSpPr>
          <p:cNvPr id="4" name="Slide Number Placeholder 3"/>
          <p:cNvSpPr>
            <a:spLocks noGrp="1"/>
          </p:cNvSpPr>
          <p:nvPr>
            <p:ph type="sldNum" sz="quarter" idx="5"/>
          </p:nvPr>
        </p:nvSpPr>
        <p:spPr/>
        <p:txBody>
          <a:bodyPr/>
          <a:lstStyle/>
          <a:p>
            <a:fld id="{A9F7973C-8880-4BD8-B5AD-1D3621A619ED}" type="slidenum">
              <a:rPr lang="en-CA" smtClean="0"/>
              <a:t>35</a:t>
            </a:fld>
            <a:endParaRPr lang="en-CA"/>
          </a:p>
        </p:txBody>
      </p:sp>
    </p:spTree>
    <p:extLst>
      <p:ext uri="{BB962C8B-B14F-4D97-AF65-F5344CB8AC3E}">
        <p14:creationId xmlns:p14="http://schemas.microsoft.com/office/powerpoint/2010/main" val="2074677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Click on POLL to do this with the board </a:t>
            </a:r>
          </a:p>
        </p:txBody>
      </p:sp>
      <p:sp>
        <p:nvSpPr>
          <p:cNvPr id="4" name="Slide Number Placeholder 3"/>
          <p:cNvSpPr>
            <a:spLocks noGrp="1"/>
          </p:cNvSpPr>
          <p:nvPr>
            <p:ph type="sldNum" sz="quarter" idx="5"/>
          </p:nvPr>
        </p:nvSpPr>
        <p:spPr/>
        <p:txBody>
          <a:bodyPr/>
          <a:lstStyle/>
          <a:p>
            <a:fld id="{A9F7973C-8880-4BD8-B5AD-1D3621A619ED}" type="slidenum">
              <a:rPr lang="en-CA" smtClean="0"/>
              <a:t>37</a:t>
            </a:fld>
            <a:endParaRPr lang="en-CA"/>
          </a:p>
        </p:txBody>
      </p:sp>
    </p:spTree>
    <p:extLst>
      <p:ext uri="{BB962C8B-B14F-4D97-AF65-F5344CB8AC3E}">
        <p14:creationId xmlns:p14="http://schemas.microsoft.com/office/powerpoint/2010/main" val="304502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Characteristics include TRUST, RESPECT, GOOD FAITH, FREE OF CONFLICT and communicating regularly with the members who elected you. Best use of resources and mechanisms to ensure they are well spent. CARVER MODEL allows for this approach to good governance.</a:t>
            </a:r>
          </a:p>
          <a:p>
            <a:r>
              <a:rPr lang="en-CA" dirty="0"/>
              <a:t>Even in electing board members, the general assembly of members maintains certain powers, which include electing board members, selecting auditors and amending certain bylaws.</a:t>
            </a:r>
          </a:p>
          <a:p>
            <a:r>
              <a:rPr lang="en-CA" dirty="0"/>
              <a:t>Powers of board members include amending certain bylaws, administering the org or delegating powers to someone to administer and adopting resolutions to administer the legal person.</a:t>
            </a:r>
          </a:p>
        </p:txBody>
      </p:sp>
      <p:sp>
        <p:nvSpPr>
          <p:cNvPr id="4" name="Slide Number Placeholder 3"/>
          <p:cNvSpPr>
            <a:spLocks noGrp="1"/>
          </p:cNvSpPr>
          <p:nvPr>
            <p:ph type="sldNum" sz="quarter" idx="5"/>
          </p:nvPr>
        </p:nvSpPr>
        <p:spPr/>
        <p:txBody>
          <a:bodyPr/>
          <a:lstStyle/>
          <a:p>
            <a:fld id="{A9F7973C-8880-4BD8-B5AD-1D3621A619ED}" type="slidenum">
              <a:rPr lang="en-CA" smtClean="0"/>
              <a:t>7</a:t>
            </a:fld>
            <a:endParaRPr lang="en-CA"/>
          </a:p>
        </p:txBody>
      </p:sp>
    </p:spTree>
    <p:extLst>
      <p:ext uri="{BB962C8B-B14F-4D97-AF65-F5344CB8AC3E}">
        <p14:creationId xmlns:p14="http://schemas.microsoft.com/office/powerpoint/2010/main" val="3779230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Build relationships by demonstrating trust, support and good listening skills at all levels</a:t>
            </a:r>
          </a:p>
          <a:p>
            <a:endParaRPr lang="en-CA" dirty="0"/>
          </a:p>
        </p:txBody>
      </p:sp>
      <p:sp>
        <p:nvSpPr>
          <p:cNvPr id="4" name="Slide Number Placeholder 3"/>
          <p:cNvSpPr>
            <a:spLocks noGrp="1"/>
          </p:cNvSpPr>
          <p:nvPr>
            <p:ph type="sldNum" sz="quarter" idx="5"/>
          </p:nvPr>
        </p:nvSpPr>
        <p:spPr/>
        <p:txBody>
          <a:bodyPr/>
          <a:lstStyle/>
          <a:p>
            <a:fld id="{A9F7973C-8880-4BD8-B5AD-1D3621A619ED}" type="slidenum">
              <a:rPr lang="en-CA" smtClean="0"/>
              <a:t>49</a:t>
            </a:fld>
            <a:endParaRPr lang="en-CA"/>
          </a:p>
        </p:txBody>
      </p:sp>
    </p:spTree>
    <p:extLst>
      <p:ext uri="{BB962C8B-B14F-4D97-AF65-F5344CB8AC3E}">
        <p14:creationId xmlns:p14="http://schemas.microsoft.com/office/powerpoint/2010/main" val="524548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THE BOARDS responsibilities are connected to the greater public machine and the RESULTS-BASED MANAGEMENT approach. You are, after all, connected to the web of organizations funded with public dollars and you must ensure you achieve the results you are funded to achieve and you add value to society and to the lives of those you serve.</a:t>
            </a:r>
          </a:p>
        </p:txBody>
      </p:sp>
      <p:sp>
        <p:nvSpPr>
          <p:cNvPr id="4" name="Slide Number Placeholder 3"/>
          <p:cNvSpPr>
            <a:spLocks noGrp="1"/>
          </p:cNvSpPr>
          <p:nvPr>
            <p:ph type="sldNum" sz="quarter" idx="5"/>
          </p:nvPr>
        </p:nvSpPr>
        <p:spPr/>
        <p:txBody>
          <a:bodyPr/>
          <a:lstStyle/>
          <a:p>
            <a:fld id="{A9F7973C-8880-4BD8-B5AD-1D3621A619ED}" type="slidenum">
              <a:rPr lang="en-CA" smtClean="0"/>
              <a:t>50</a:t>
            </a:fld>
            <a:endParaRPr lang="en-CA"/>
          </a:p>
        </p:txBody>
      </p:sp>
    </p:spTree>
    <p:extLst>
      <p:ext uri="{BB962C8B-B14F-4D97-AF65-F5344CB8AC3E}">
        <p14:creationId xmlns:p14="http://schemas.microsoft.com/office/powerpoint/2010/main" val="333900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of our training will be focused on the powers and responsibilities of board members identified in the companies act.  However, it is important for board members to have a general idea of the other laws that may impact the organization.  With regards to details related to these laws, it is best to hire a competent, knowledgeable executive director who will make you look good.</a:t>
            </a:r>
          </a:p>
          <a:p>
            <a:r>
              <a:rPr lang="en-CA" dirty="0"/>
              <a:t>For example, your ED should ensure that income tax is deducted from employee salaries and paid to the government. Your ED should know that the new labour laws require organizations to have a specific harassment policy with clear guidelines on filing complaints and steps to be taken when a complaint is received.  There are other laws that may impact your specific organization, none I can think of for your organizations, but if Seniors’ Respite </a:t>
            </a:r>
            <a:r>
              <a:rPr lang="en-CA" dirty="0" err="1"/>
              <a:t>Montérégie</a:t>
            </a:r>
            <a:r>
              <a:rPr lang="en-CA" dirty="0"/>
              <a:t> ever decides to offer residential services, then they will have to apply for a specific licence to do so. Some of your employees may belong to professional orders and there are certain laws they must abide by; these are important for you ED to be aware of and share any pertinent information with your board. The board may also decide to seek legal counsel on certain issues to protect itself and the organization from potentially legal action.  For example, if the board is aware of a situation where an employee may be considering legal action for harassment, the board may seek legal counsel to ensure that any actions taken by the ED on behalf of the organization are within the parameters of the Quebec labour act.</a:t>
            </a:r>
          </a:p>
        </p:txBody>
      </p:sp>
      <p:sp>
        <p:nvSpPr>
          <p:cNvPr id="4" name="Slide Number Placeholder 3"/>
          <p:cNvSpPr>
            <a:spLocks noGrp="1"/>
          </p:cNvSpPr>
          <p:nvPr>
            <p:ph type="sldNum" sz="quarter" idx="5"/>
          </p:nvPr>
        </p:nvSpPr>
        <p:spPr/>
        <p:txBody>
          <a:bodyPr/>
          <a:lstStyle/>
          <a:p>
            <a:fld id="{A9F7973C-8880-4BD8-B5AD-1D3621A619ED}" type="slidenum">
              <a:rPr lang="en-CA" smtClean="0"/>
              <a:t>9</a:t>
            </a:fld>
            <a:endParaRPr lang="en-CA"/>
          </a:p>
        </p:txBody>
      </p:sp>
    </p:spTree>
    <p:extLst>
      <p:ext uri="{BB962C8B-B14F-4D97-AF65-F5344CB8AC3E}">
        <p14:creationId xmlns:p14="http://schemas.microsoft.com/office/powerpoint/2010/main" val="3917637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Microsoft Sans Serif" panose="020B0604020202020204" pitchFamily="34" charset="0"/>
              </a:rPr>
              <a:t>The notion of fiduciary responsibility stems from an organization being a legal entity, or a “legal person”, which cannot manage its own affairs. The management of its affairs is delegated to the board, which becomes the fiduciary. </a:t>
            </a:r>
          </a:p>
          <a:p>
            <a:r>
              <a:rPr lang="en-US" sz="1800" b="0" i="0" u="none" strike="noStrike" baseline="0" dirty="0">
                <a:solidFill>
                  <a:srgbClr val="000000"/>
                </a:solidFill>
                <a:latin typeface="Microsoft Sans Serif" panose="020B0604020202020204" pitchFamily="34" charset="0"/>
              </a:rPr>
              <a:t>The organization has certain tax benefits, can apply for funding to pursue its mission and has the responsibility to manage the funds received. </a:t>
            </a:r>
          </a:p>
          <a:p>
            <a:r>
              <a:rPr lang="en-US" sz="1800" b="0" i="0" u="none" strike="noStrike" baseline="0" dirty="0">
                <a:solidFill>
                  <a:srgbClr val="000000"/>
                </a:solidFill>
                <a:latin typeface="Microsoft Sans Serif" panose="020B0604020202020204" pitchFamily="34" charset="0"/>
              </a:rPr>
              <a:t>The legal person cannot buy its own land or organize its own activities to achieve its mission so it counts on the good people of the board to do this in the organization’s best interests and not the interest of the people around the table.</a:t>
            </a:r>
          </a:p>
          <a:p>
            <a:r>
              <a:rPr lang="en-US" sz="1800" b="0" i="0" u="none" strike="noStrike" baseline="0" dirty="0">
                <a:solidFill>
                  <a:srgbClr val="000000"/>
                </a:solidFill>
                <a:latin typeface="Microsoft Sans Serif" panose="020B0604020202020204" pitchFamily="34" charset="0"/>
              </a:rPr>
              <a:t>Signing contracts in good faith</a:t>
            </a:r>
          </a:p>
          <a:p>
            <a:r>
              <a:rPr lang="en-US" sz="1800" b="0" i="0" u="none" strike="noStrike" baseline="0" dirty="0">
                <a:solidFill>
                  <a:srgbClr val="000000"/>
                </a:solidFill>
                <a:latin typeface="Microsoft Sans Serif" panose="020B0604020202020204" pitchFamily="34" charset="0"/>
              </a:rPr>
              <a:t>No financial gain from the corporation</a:t>
            </a:r>
          </a:p>
        </p:txBody>
      </p:sp>
      <p:sp>
        <p:nvSpPr>
          <p:cNvPr id="4" name="Slide Number Placeholder 3"/>
          <p:cNvSpPr>
            <a:spLocks noGrp="1"/>
          </p:cNvSpPr>
          <p:nvPr>
            <p:ph type="sldNum" sz="quarter" idx="5"/>
          </p:nvPr>
        </p:nvSpPr>
        <p:spPr/>
        <p:txBody>
          <a:bodyPr/>
          <a:lstStyle/>
          <a:p>
            <a:fld id="{A9F7973C-8880-4BD8-B5AD-1D3621A619ED}" type="slidenum">
              <a:rPr lang="en-CA" smtClean="0"/>
              <a:t>10</a:t>
            </a:fld>
            <a:endParaRPr lang="en-CA"/>
          </a:p>
        </p:txBody>
      </p:sp>
    </p:spTree>
    <p:extLst>
      <p:ext uri="{BB962C8B-B14F-4D97-AF65-F5344CB8AC3E}">
        <p14:creationId xmlns:p14="http://schemas.microsoft.com/office/powerpoint/2010/main" val="244232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happened </a:t>
            </a:r>
          </a:p>
          <a:p>
            <a:r>
              <a:rPr lang="en-CA" dirty="0"/>
              <a:t>Subject to inspections</a:t>
            </a:r>
          </a:p>
          <a:p>
            <a:r>
              <a:rPr lang="en-CA" dirty="0"/>
              <a:t>When in doubt, investigate, otherwise trust</a:t>
            </a:r>
          </a:p>
        </p:txBody>
      </p:sp>
      <p:sp>
        <p:nvSpPr>
          <p:cNvPr id="4" name="Slide Number Placeholder 3"/>
          <p:cNvSpPr>
            <a:spLocks noGrp="1"/>
          </p:cNvSpPr>
          <p:nvPr>
            <p:ph type="sldNum" sz="quarter" idx="5"/>
          </p:nvPr>
        </p:nvSpPr>
        <p:spPr/>
        <p:txBody>
          <a:bodyPr/>
          <a:lstStyle/>
          <a:p>
            <a:fld id="{A9F7973C-8880-4BD8-B5AD-1D3621A619ED}" type="slidenum">
              <a:rPr lang="en-CA" smtClean="0"/>
              <a:t>11</a:t>
            </a:fld>
            <a:endParaRPr lang="en-CA"/>
          </a:p>
        </p:txBody>
      </p:sp>
    </p:spTree>
    <p:extLst>
      <p:ext uri="{BB962C8B-B14F-4D97-AF65-F5344CB8AC3E}">
        <p14:creationId xmlns:p14="http://schemas.microsoft.com/office/powerpoint/2010/main" val="2481127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baseline="0" dirty="0">
                <a:solidFill>
                  <a:srgbClr val="000000"/>
                </a:solidFill>
                <a:latin typeface="Microsoft Sans Serif" panose="020B0604020202020204" pitchFamily="34" charset="0"/>
              </a:rPr>
              <a:t>SITUATION #1 </a:t>
            </a:r>
          </a:p>
          <a:p>
            <a:r>
              <a:rPr lang="en-US" sz="1800" b="0" i="0" u="none" strike="noStrike" baseline="0" dirty="0">
                <a:solidFill>
                  <a:srgbClr val="000000"/>
                </a:solidFill>
                <a:latin typeface="Microsoft Sans Serif" panose="020B0604020202020204" pitchFamily="34" charset="0"/>
              </a:rPr>
              <a:t>At the last annual general meeting, a young nurse was elected to the board of Assistance &amp; Referral Centre. The nurse arrives to the first board meeting without reading the minutes of the last meeting and without seeing the agenda. The nurse declares that the organization should offer a taxi service to the seniors and tells the executive director to purchase a minivan. The other board members say nothing because the young nurse seems to understand the needs of seniors in the </a:t>
            </a:r>
            <a:r>
              <a:rPr lang="en-US" sz="1800" b="0" i="0" u="none" strike="noStrike" baseline="0" dirty="0" err="1">
                <a:solidFill>
                  <a:srgbClr val="000000"/>
                </a:solidFill>
                <a:latin typeface="Microsoft Sans Serif" panose="020B0604020202020204" pitchFamily="34" charset="0"/>
              </a:rPr>
              <a:t>Montérégie</a:t>
            </a:r>
            <a:r>
              <a:rPr lang="en-US" sz="1800" b="0" i="0" u="none" strike="noStrike" baseline="0" dirty="0">
                <a:solidFill>
                  <a:srgbClr val="000000"/>
                </a:solidFill>
                <a:latin typeface="Microsoft Sans Serif" panose="020B0604020202020204" pitchFamily="34" charset="0"/>
              </a:rPr>
              <a:t>. </a:t>
            </a:r>
            <a:endParaRPr lang="en-CA" dirty="0"/>
          </a:p>
        </p:txBody>
      </p:sp>
      <p:sp>
        <p:nvSpPr>
          <p:cNvPr id="4" name="Slide Number Placeholder 3"/>
          <p:cNvSpPr>
            <a:spLocks noGrp="1"/>
          </p:cNvSpPr>
          <p:nvPr>
            <p:ph type="sldNum" sz="quarter" idx="5"/>
          </p:nvPr>
        </p:nvSpPr>
        <p:spPr/>
        <p:txBody>
          <a:bodyPr/>
          <a:lstStyle/>
          <a:p>
            <a:fld id="{A9F7973C-8880-4BD8-B5AD-1D3621A619ED}" type="slidenum">
              <a:rPr lang="en-CA" smtClean="0"/>
              <a:t>12</a:t>
            </a:fld>
            <a:endParaRPr lang="en-CA"/>
          </a:p>
        </p:txBody>
      </p:sp>
    </p:spTree>
    <p:extLst>
      <p:ext uri="{BB962C8B-B14F-4D97-AF65-F5344CB8AC3E}">
        <p14:creationId xmlns:p14="http://schemas.microsoft.com/office/powerpoint/2010/main" val="240577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can’t do anything as a board member.  “We” can do a great deal together.</a:t>
            </a:r>
          </a:p>
        </p:txBody>
      </p:sp>
      <p:sp>
        <p:nvSpPr>
          <p:cNvPr id="4" name="Slide Number Placeholder 3"/>
          <p:cNvSpPr>
            <a:spLocks noGrp="1"/>
          </p:cNvSpPr>
          <p:nvPr>
            <p:ph type="sldNum" sz="quarter" idx="5"/>
          </p:nvPr>
        </p:nvSpPr>
        <p:spPr/>
        <p:txBody>
          <a:bodyPr/>
          <a:lstStyle/>
          <a:p>
            <a:fld id="{A9F7973C-8880-4BD8-B5AD-1D3621A619ED}" type="slidenum">
              <a:rPr lang="en-CA" smtClean="0"/>
              <a:t>14</a:t>
            </a:fld>
            <a:endParaRPr lang="en-CA"/>
          </a:p>
        </p:txBody>
      </p:sp>
    </p:spTree>
    <p:extLst>
      <p:ext uri="{BB962C8B-B14F-4D97-AF65-F5344CB8AC3E}">
        <p14:creationId xmlns:p14="http://schemas.microsoft.com/office/powerpoint/2010/main" val="361148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sz="1800" b="0" i="0" u="none" strike="noStrike" baseline="0" dirty="0">
              <a:solidFill>
                <a:srgbClr val="000000"/>
              </a:solidFill>
              <a:latin typeface="Microsoft Sans Serif" panose="020B0604020202020204" pitchFamily="34" charset="0"/>
            </a:endParaRPr>
          </a:p>
          <a:p>
            <a:r>
              <a:rPr lang="en-CA" sz="1800" b="0" i="0" u="none" strike="noStrike" baseline="0" dirty="0">
                <a:solidFill>
                  <a:srgbClr val="000000"/>
                </a:solidFill>
                <a:latin typeface="Microsoft Sans Serif" panose="020B0604020202020204" pitchFamily="34" charset="0"/>
              </a:rPr>
              <a:t>1. Trust </a:t>
            </a:r>
          </a:p>
          <a:p>
            <a:r>
              <a:rPr lang="en-US" sz="1800" b="0" i="0" u="none" strike="noStrike" baseline="0" dirty="0">
                <a:solidFill>
                  <a:srgbClr val="000000"/>
                </a:solidFill>
                <a:latin typeface="Microsoft Sans Serif" panose="020B0604020202020204" pitchFamily="34" charset="0"/>
              </a:rPr>
              <a:t>2. Clear goals and objectives at the start of the delegation </a:t>
            </a:r>
          </a:p>
          <a:p>
            <a:r>
              <a:rPr lang="en-CA" sz="1800" b="0" i="0" u="none" strike="noStrike" baseline="0" dirty="0">
                <a:solidFill>
                  <a:srgbClr val="000000"/>
                </a:solidFill>
                <a:latin typeface="Microsoft Sans Serif" panose="020B0604020202020204" pitchFamily="34" charset="0"/>
              </a:rPr>
              <a:t>3. Monitoring </a:t>
            </a:r>
          </a:p>
          <a:p>
            <a:r>
              <a:rPr lang="en-CA" sz="1800" b="0" i="0" u="none" strike="noStrike" baseline="0" dirty="0">
                <a:solidFill>
                  <a:srgbClr val="000000"/>
                </a:solidFill>
                <a:latin typeface="Microsoft Sans Serif" panose="020B0604020202020204" pitchFamily="34" charset="0"/>
              </a:rPr>
              <a:t>4. Clear policies </a:t>
            </a:r>
          </a:p>
          <a:p>
            <a:r>
              <a:rPr lang="en-CA" sz="1800" b="0" i="0" u="none" strike="noStrike" baseline="0" dirty="0">
                <a:solidFill>
                  <a:srgbClr val="000000"/>
                </a:solidFill>
                <a:latin typeface="Microsoft Sans Serif" panose="020B0604020202020204" pitchFamily="34" charset="0"/>
              </a:rPr>
              <a:t>5. Minimal interference </a:t>
            </a:r>
          </a:p>
          <a:p>
            <a:r>
              <a:rPr lang="en-CA" sz="1800" b="0" i="0" u="none" strike="noStrike" baseline="0" dirty="0">
                <a:solidFill>
                  <a:srgbClr val="000000"/>
                </a:solidFill>
                <a:latin typeface="Microsoft Sans Serif" panose="020B0604020202020204" pitchFamily="34" charset="0"/>
              </a:rPr>
              <a:t>6. Tolerance of mistakes </a:t>
            </a:r>
          </a:p>
          <a:p>
            <a:r>
              <a:rPr lang="en-US" sz="1800" b="0" i="0" u="none" strike="noStrike" baseline="0" dirty="0">
                <a:solidFill>
                  <a:srgbClr val="000000"/>
                </a:solidFill>
                <a:latin typeface="Microsoft Sans Serif" panose="020B0604020202020204" pitchFamily="34" charset="0"/>
              </a:rPr>
              <a:t>7. Celebrate achievement of goals </a:t>
            </a:r>
          </a:p>
          <a:p>
            <a:endParaRPr lang="en-CA" dirty="0"/>
          </a:p>
        </p:txBody>
      </p:sp>
      <p:sp>
        <p:nvSpPr>
          <p:cNvPr id="4" name="Slide Number Placeholder 3"/>
          <p:cNvSpPr>
            <a:spLocks noGrp="1"/>
          </p:cNvSpPr>
          <p:nvPr>
            <p:ph type="sldNum" sz="quarter" idx="5"/>
          </p:nvPr>
        </p:nvSpPr>
        <p:spPr/>
        <p:txBody>
          <a:bodyPr/>
          <a:lstStyle/>
          <a:p>
            <a:fld id="{A9F7973C-8880-4BD8-B5AD-1D3621A619ED}" type="slidenum">
              <a:rPr lang="en-CA" smtClean="0"/>
              <a:t>15</a:t>
            </a:fld>
            <a:endParaRPr lang="en-CA"/>
          </a:p>
        </p:txBody>
      </p:sp>
    </p:spTree>
    <p:extLst>
      <p:ext uri="{BB962C8B-B14F-4D97-AF65-F5344CB8AC3E}">
        <p14:creationId xmlns:p14="http://schemas.microsoft.com/office/powerpoint/2010/main" val="26826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1717"/>
                </a:solidFill>
                <a:effectLst/>
                <a:latin typeface="Proxima Nova"/>
              </a:rPr>
              <a:t> According to DELIGENT.com: </a:t>
            </a:r>
            <a:r>
              <a:rPr lang="en-US" b="0" i="1" dirty="0">
                <a:solidFill>
                  <a:srgbClr val="171717"/>
                </a:solidFill>
                <a:effectLst/>
                <a:latin typeface="Proxima Nova"/>
              </a:rPr>
              <a:t>I</a:t>
            </a:r>
            <a:r>
              <a:rPr lang="en-US" b="0" i="0" dirty="0">
                <a:solidFill>
                  <a:srgbClr val="171717"/>
                </a:solidFill>
                <a:effectLst/>
                <a:latin typeface="Proxima Nova"/>
              </a:rPr>
              <a:t>n a recent court case, a board member made use of inside information to make a profitable investment, without obtaining authorization from the board. He was obliged to repay much of the profit earned to the company for which he acted as a board member.</a:t>
            </a:r>
          </a:p>
          <a:p>
            <a:endParaRPr lang="en-CA" dirty="0"/>
          </a:p>
        </p:txBody>
      </p:sp>
      <p:sp>
        <p:nvSpPr>
          <p:cNvPr id="4" name="Slide Number Placeholder 3"/>
          <p:cNvSpPr>
            <a:spLocks noGrp="1"/>
          </p:cNvSpPr>
          <p:nvPr>
            <p:ph type="sldNum" sz="quarter" idx="5"/>
          </p:nvPr>
        </p:nvSpPr>
        <p:spPr/>
        <p:txBody>
          <a:bodyPr/>
          <a:lstStyle/>
          <a:p>
            <a:fld id="{A9F7973C-8880-4BD8-B5AD-1D3621A619ED}" type="slidenum">
              <a:rPr lang="en-CA" smtClean="0"/>
              <a:t>18</a:t>
            </a:fld>
            <a:endParaRPr lang="en-CA"/>
          </a:p>
        </p:txBody>
      </p:sp>
    </p:spTree>
    <p:extLst>
      <p:ext uri="{BB962C8B-B14F-4D97-AF65-F5344CB8AC3E}">
        <p14:creationId xmlns:p14="http://schemas.microsoft.com/office/powerpoint/2010/main" val="26512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2/19/2021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2/19/2021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2/19/2021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2/19/2021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2/19/2021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2/19/2021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2/19/2021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2/19/2021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2/19/2021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2/19/2021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svg"/><Relationship Id="rId9" Type="http://schemas.openxmlformats.org/officeDocument/2006/relationships/image" Target="../media/image75.sv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24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BOARD OF DIRECTORS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779212"/>
          </a:xfrm>
        </p:spPr>
        <p:txBody>
          <a:bodyPr>
            <a:normAutofit/>
          </a:bodyPr>
          <a:lstStyle/>
          <a:p>
            <a:pPr>
              <a:spcAft>
                <a:spcPts val="600"/>
              </a:spcAft>
            </a:pPr>
            <a:r>
              <a:rPr lang="en-US" dirty="0">
                <a:solidFill>
                  <a:schemeClr val="tx1"/>
                </a:solidFill>
              </a:rPr>
              <a:t>ROLES AND RESPONSIBILITIES </a:t>
            </a:r>
          </a:p>
          <a:p>
            <a:pPr>
              <a:spcAft>
                <a:spcPts val="600"/>
              </a:spcAft>
            </a:pPr>
            <a:r>
              <a:rPr lang="en-US" dirty="0">
                <a:solidFill>
                  <a:schemeClr val="tx1"/>
                </a:solidFill>
              </a:rPr>
              <a:t>and BEYOND</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6C37039-C1CB-47B4-91F1-1D23C9ECD562}"/>
              </a:ext>
            </a:extLst>
          </p:cNvPr>
          <p:cNvPicPr>
            <a:picLocks noGrp="1" noChangeAspect="1"/>
          </p:cNvPicPr>
          <p:nvPr>
            <p:ph type="pic" idx="4294967295"/>
          </p:nvPr>
        </p:nvPicPr>
        <p:blipFill rotWithShape="1">
          <a:blip r:embed="rId3"/>
          <a:srcRect l="10597" r="8811"/>
          <a:stretch/>
        </p:blipFill>
        <p:spPr>
          <a:xfrm>
            <a:off x="927100" y="2373313"/>
            <a:ext cx="10337800" cy="1327150"/>
          </a:xfrm>
          <a:prstGeom prst="rect">
            <a:avLst/>
          </a:prstGeom>
        </p:spPr>
      </p:pic>
    </p:spTree>
    <p:extLst>
      <p:ext uri="{BB962C8B-B14F-4D97-AF65-F5344CB8AC3E}">
        <p14:creationId xmlns:p14="http://schemas.microsoft.com/office/powerpoint/2010/main" val="364674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624B8-F771-4EFA-865E-A93F48BD8563}"/>
              </a:ext>
            </a:extLst>
          </p:cNvPr>
          <p:cNvPicPr>
            <a:picLocks noChangeAspect="1"/>
          </p:cNvPicPr>
          <p:nvPr/>
        </p:nvPicPr>
        <p:blipFill>
          <a:blip r:embed="rId3"/>
          <a:stretch>
            <a:fillRect/>
          </a:stretch>
        </p:blipFill>
        <p:spPr>
          <a:xfrm>
            <a:off x="2514600" y="1041400"/>
            <a:ext cx="7048500" cy="4699000"/>
          </a:xfrm>
          <a:prstGeom prst="rect">
            <a:avLst/>
          </a:prstGeom>
        </p:spPr>
      </p:pic>
    </p:spTree>
    <p:extLst>
      <p:ext uri="{BB962C8B-B14F-4D97-AF65-F5344CB8AC3E}">
        <p14:creationId xmlns:p14="http://schemas.microsoft.com/office/powerpoint/2010/main" val="301021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5D302241-CFF0-418D-B597-A44ED59A14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 y="-22"/>
            <a:ext cx="12191997" cy="6858022"/>
          </a:xfrm>
          <a:prstGeom prst="rect">
            <a:avLst/>
          </a:prstGeom>
        </p:spPr>
      </p:pic>
      <p:sp>
        <p:nvSpPr>
          <p:cNvPr id="9" name="Rectangle 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397938"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729EDA-8BC2-4E15-9851-37A88080740A}"/>
              </a:ext>
            </a:extLst>
          </p:cNvPr>
          <p:cNvSpPr>
            <a:spLocks noGrp="1"/>
          </p:cNvSpPr>
          <p:nvPr>
            <p:ph type="ctrTitle"/>
          </p:nvPr>
        </p:nvSpPr>
        <p:spPr>
          <a:xfrm>
            <a:off x="48246" y="643467"/>
            <a:ext cx="5452529" cy="3569242"/>
          </a:xfrm>
        </p:spPr>
        <p:txBody>
          <a:bodyPr anchor="t">
            <a:normAutofit/>
          </a:bodyPr>
          <a:lstStyle/>
          <a:p>
            <a:pPr algn="r"/>
            <a:r>
              <a:rPr lang="en-CA" sz="6000" dirty="0">
                <a:solidFill>
                  <a:schemeClr val="bg1"/>
                </a:solidFill>
              </a:rPr>
              <a:t>Achieving the mission</a:t>
            </a:r>
          </a:p>
        </p:txBody>
      </p:sp>
      <p:sp>
        <p:nvSpPr>
          <p:cNvPr id="3" name="Subtitle 2">
            <a:extLst>
              <a:ext uri="{FF2B5EF4-FFF2-40B4-BE49-F238E27FC236}">
                <a16:creationId xmlns:a16="http://schemas.microsoft.com/office/drawing/2014/main" id="{E623EE13-05E3-4A0B-A433-2636B8390750}"/>
              </a:ext>
            </a:extLst>
          </p:cNvPr>
          <p:cNvSpPr>
            <a:spLocks noGrp="1"/>
          </p:cNvSpPr>
          <p:nvPr>
            <p:ph type="subTitle" idx="1"/>
          </p:nvPr>
        </p:nvSpPr>
        <p:spPr>
          <a:xfrm>
            <a:off x="6099055" y="4551031"/>
            <a:ext cx="5449479" cy="1663493"/>
          </a:xfrm>
        </p:spPr>
        <p:txBody>
          <a:bodyPr anchor="b">
            <a:normAutofit/>
          </a:bodyPr>
          <a:lstStyle/>
          <a:p>
            <a:pPr algn="r"/>
            <a:r>
              <a:rPr lang="en-CA" sz="2400" dirty="0">
                <a:solidFill>
                  <a:schemeClr val="bg1"/>
                </a:solidFill>
              </a:rPr>
              <a:t>Part of your fiduciary responsibility</a:t>
            </a:r>
          </a:p>
        </p:txBody>
      </p:sp>
    </p:spTree>
    <p:extLst>
      <p:ext uri="{BB962C8B-B14F-4D97-AF65-F5344CB8AC3E}">
        <p14:creationId xmlns:p14="http://schemas.microsoft.com/office/powerpoint/2010/main" val="9505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421B-CA9F-48F8-BD5E-5E31477D19D9}"/>
              </a:ext>
            </a:extLst>
          </p:cNvPr>
          <p:cNvSpPr>
            <a:spLocks noGrp="1"/>
          </p:cNvSpPr>
          <p:nvPr>
            <p:ph type="title"/>
          </p:nvPr>
        </p:nvSpPr>
        <p:spPr>
          <a:xfrm>
            <a:off x="883920" y="278476"/>
            <a:ext cx="10058400" cy="1371600"/>
          </a:xfrm>
        </p:spPr>
        <p:txBody>
          <a:bodyPr/>
          <a:lstStyle/>
          <a:p>
            <a:r>
              <a:rPr lang="en-CA" dirty="0"/>
              <a:t>Who is legally responsible for…</a:t>
            </a:r>
          </a:p>
        </p:txBody>
      </p:sp>
      <p:sp>
        <p:nvSpPr>
          <p:cNvPr id="3" name="Content Placeholder 2">
            <a:extLst>
              <a:ext uri="{FF2B5EF4-FFF2-40B4-BE49-F238E27FC236}">
                <a16:creationId xmlns:a16="http://schemas.microsoft.com/office/drawing/2014/main" id="{70CECA05-B052-4678-B513-7011B4AC7274}"/>
              </a:ext>
            </a:extLst>
          </p:cNvPr>
          <p:cNvSpPr>
            <a:spLocks noGrp="1"/>
          </p:cNvSpPr>
          <p:nvPr>
            <p:ph sz="half" idx="1"/>
          </p:nvPr>
        </p:nvSpPr>
        <p:spPr>
          <a:xfrm>
            <a:off x="1067956" y="1226127"/>
            <a:ext cx="6286136" cy="5486400"/>
          </a:xfrm>
        </p:spPr>
        <p:txBody>
          <a:bodyPr>
            <a:normAutofit fontScale="92500" lnSpcReduction="10000"/>
          </a:bodyPr>
          <a:lstStyle/>
          <a:p>
            <a:r>
              <a:rPr lang="en-CA" dirty="0"/>
              <a:t>Changing the mission?</a:t>
            </a:r>
          </a:p>
          <a:p>
            <a:r>
              <a:rPr lang="en-CA" dirty="0"/>
              <a:t>Hiring an executive director?</a:t>
            </a:r>
          </a:p>
          <a:p>
            <a:r>
              <a:rPr lang="en-CA" dirty="0"/>
              <a:t>Evaluating the executive director?</a:t>
            </a:r>
          </a:p>
          <a:p>
            <a:r>
              <a:rPr lang="en-CA" dirty="0"/>
              <a:t>Selecting auditors?</a:t>
            </a:r>
          </a:p>
          <a:p>
            <a:r>
              <a:rPr lang="en-CA" dirty="0"/>
              <a:t>Electing board members?</a:t>
            </a:r>
          </a:p>
          <a:p>
            <a:r>
              <a:rPr lang="en-CA" dirty="0"/>
              <a:t>Organizing an annual general meeting?</a:t>
            </a:r>
          </a:p>
          <a:p>
            <a:r>
              <a:rPr lang="en-CA" dirty="0"/>
              <a:t>Knowing the applicable laws?</a:t>
            </a:r>
          </a:p>
          <a:p>
            <a:r>
              <a:rPr lang="en-CA" dirty="0"/>
              <a:t>Changing bylaws?</a:t>
            </a:r>
          </a:p>
          <a:p>
            <a:r>
              <a:rPr lang="en-CA" dirty="0"/>
              <a:t>Keeping an eye on the vision and future of the organization?</a:t>
            </a:r>
          </a:p>
          <a:p>
            <a:r>
              <a:rPr lang="en-CA" dirty="0"/>
              <a:t>Hiring staff?</a:t>
            </a:r>
          </a:p>
          <a:p>
            <a:r>
              <a:rPr lang="en-CA" dirty="0"/>
              <a:t>Attending an annual general meeting?</a:t>
            </a:r>
          </a:p>
          <a:p>
            <a:r>
              <a:rPr lang="en-CA" dirty="0"/>
              <a:t>Keeping records?</a:t>
            </a:r>
          </a:p>
          <a:p>
            <a:r>
              <a:rPr lang="en-CA" dirty="0"/>
              <a:t>Signing contracts?</a:t>
            </a:r>
          </a:p>
          <a:p>
            <a:r>
              <a:rPr lang="en-CA" dirty="0"/>
              <a:t>Keeping the </a:t>
            </a:r>
            <a:r>
              <a:rPr lang="en-CA" i="1" dirty="0" err="1"/>
              <a:t>Registre</a:t>
            </a:r>
            <a:r>
              <a:rPr lang="en-CA" i="1" dirty="0"/>
              <a:t> des </a:t>
            </a:r>
            <a:r>
              <a:rPr lang="en-CA" i="1" dirty="0" err="1"/>
              <a:t>entreprises</a:t>
            </a:r>
            <a:r>
              <a:rPr lang="en-CA" i="1" dirty="0"/>
              <a:t> </a:t>
            </a:r>
            <a:r>
              <a:rPr lang="en-CA" dirty="0"/>
              <a:t>updated?</a:t>
            </a:r>
          </a:p>
        </p:txBody>
      </p:sp>
      <p:pic>
        <p:nvPicPr>
          <p:cNvPr id="5" name="Picture 4">
            <a:extLst>
              <a:ext uri="{FF2B5EF4-FFF2-40B4-BE49-F238E27FC236}">
                <a16:creationId xmlns:a16="http://schemas.microsoft.com/office/drawing/2014/main" id="{711BD811-572C-47C3-A7F6-C8038E3B86E4}"/>
              </a:ext>
            </a:extLst>
          </p:cNvPr>
          <p:cNvPicPr>
            <a:picLocks noChangeAspect="1"/>
          </p:cNvPicPr>
          <p:nvPr/>
        </p:nvPicPr>
        <p:blipFill>
          <a:blip r:embed="rId2"/>
          <a:stretch>
            <a:fillRect/>
          </a:stretch>
        </p:blipFill>
        <p:spPr>
          <a:xfrm>
            <a:off x="7447280" y="2103120"/>
            <a:ext cx="4185920" cy="1532006"/>
          </a:xfrm>
          <a:prstGeom prst="rect">
            <a:avLst/>
          </a:prstGeom>
        </p:spPr>
      </p:pic>
      <p:pic>
        <p:nvPicPr>
          <p:cNvPr id="6" name="Picture 5">
            <a:extLst>
              <a:ext uri="{FF2B5EF4-FFF2-40B4-BE49-F238E27FC236}">
                <a16:creationId xmlns:a16="http://schemas.microsoft.com/office/drawing/2014/main" id="{CC00C376-BA28-4B9B-9A8F-B93AA98414F7}"/>
              </a:ext>
            </a:extLst>
          </p:cNvPr>
          <p:cNvPicPr>
            <a:picLocks noChangeAspect="1"/>
          </p:cNvPicPr>
          <p:nvPr/>
        </p:nvPicPr>
        <p:blipFill>
          <a:blip r:embed="rId3"/>
          <a:stretch>
            <a:fillRect/>
          </a:stretch>
        </p:blipFill>
        <p:spPr>
          <a:xfrm>
            <a:off x="7447280" y="4471595"/>
            <a:ext cx="4185920" cy="1380565"/>
          </a:xfrm>
          <a:prstGeom prst="rect">
            <a:avLst/>
          </a:prstGeom>
        </p:spPr>
      </p:pic>
    </p:spTree>
    <p:extLst>
      <p:ext uri="{BB962C8B-B14F-4D97-AF65-F5344CB8AC3E}">
        <p14:creationId xmlns:p14="http://schemas.microsoft.com/office/powerpoint/2010/main" val="1962442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4" name="Rectangle 33">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6" name="Rectangle 35">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7198543-67A6-4D3D-B72D-D81E1A4E7F5C}"/>
              </a:ext>
            </a:extLst>
          </p:cNvPr>
          <p:cNvSpPr>
            <a:spLocks noGrp="1"/>
          </p:cNvSpPr>
          <p:nvPr>
            <p:ph type="title"/>
          </p:nvPr>
        </p:nvSpPr>
        <p:spPr>
          <a:xfrm>
            <a:off x="353739" y="612843"/>
            <a:ext cx="2889673" cy="1531523"/>
          </a:xfrm>
        </p:spPr>
        <p:txBody>
          <a:bodyPr vert="horz" lIns="91440" tIns="45720" rIns="91440" bIns="45720" rtlCol="0" anchor="b">
            <a:normAutofit/>
          </a:bodyPr>
          <a:lstStyle/>
          <a:p>
            <a:pPr>
              <a:lnSpc>
                <a:spcPct val="90000"/>
              </a:lnSpc>
            </a:pPr>
            <a:r>
              <a:rPr lang="en-US" sz="2700" dirty="0">
                <a:solidFill>
                  <a:schemeClr val="tx1">
                    <a:lumMod val="85000"/>
                    <a:lumOff val="15000"/>
                  </a:schemeClr>
                </a:solidFill>
              </a:rPr>
              <a:t>COLLECTIVE RESPONSIBILITY</a:t>
            </a:r>
          </a:p>
        </p:txBody>
      </p:sp>
      <p:sp>
        <p:nvSpPr>
          <p:cNvPr id="8" name="Text Placeholder 7">
            <a:extLst>
              <a:ext uri="{FF2B5EF4-FFF2-40B4-BE49-F238E27FC236}">
                <a16:creationId xmlns:a16="http://schemas.microsoft.com/office/drawing/2014/main" id="{8B27BFAE-B41E-4D6B-9F6B-FF7EC0CD40A3}"/>
              </a:ext>
            </a:extLst>
          </p:cNvPr>
          <p:cNvSpPr>
            <a:spLocks noGrp="1"/>
          </p:cNvSpPr>
          <p:nvPr>
            <p:ph type="body" sz="half" idx="2"/>
          </p:nvPr>
        </p:nvSpPr>
        <p:spPr>
          <a:xfrm>
            <a:off x="557720" y="2149813"/>
            <a:ext cx="2312479" cy="3854197"/>
          </a:xfrm>
        </p:spPr>
        <p:txBody>
          <a:bodyPr vert="horz" lIns="91440" tIns="45720" rIns="91440" bIns="45720" rtlCol="0">
            <a:normAutofit/>
          </a:bodyPr>
          <a:lstStyle/>
          <a:p>
            <a:pPr marL="355600" indent="-355600">
              <a:lnSpc>
                <a:spcPct val="100000"/>
              </a:lnSpc>
              <a:buFont typeface="Garamond" pitchFamily="18" charset="0"/>
              <a:buChar char="◦"/>
            </a:pPr>
            <a:endParaRPr lang="en-US" sz="1400" dirty="0">
              <a:solidFill>
                <a:schemeClr val="tx1">
                  <a:lumMod val="85000"/>
                  <a:lumOff val="15000"/>
                </a:schemeClr>
              </a:solidFill>
            </a:endParaRPr>
          </a:p>
          <a:p>
            <a:pPr marL="355600" indent="-355600">
              <a:lnSpc>
                <a:spcPct val="100000"/>
              </a:lnSpc>
              <a:buFont typeface="Garamond" pitchFamily="18" charset="0"/>
              <a:buChar char="◦"/>
            </a:pPr>
            <a:r>
              <a:rPr lang="en-US" sz="1400" dirty="0">
                <a:solidFill>
                  <a:schemeClr val="tx1">
                    <a:lumMod val="85000"/>
                    <a:lumOff val="15000"/>
                  </a:schemeClr>
                </a:solidFill>
              </a:rPr>
              <a:t>Together, a board has great power</a:t>
            </a:r>
          </a:p>
          <a:p>
            <a:pPr marL="355600" indent="-355600">
              <a:lnSpc>
                <a:spcPct val="100000"/>
              </a:lnSpc>
              <a:buFont typeface="Garamond" pitchFamily="18" charset="0"/>
              <a:buChar char="◦"/>
            </a:pPr>
            <a:endParaRPr lang="en-US" sz="1400" dirty="0">
              <a:solidFill>
                <a:schemeClr val="tx1">
                  <a:lumMod val="85000"/>
                  <a:lumOff val="15000"/>
                </a:schemeClr>
              </a:solidFill>
            </a:endParaRPr>
          </a:p>
          <a:p>
            <a:pPr marL="355600" indent="-355600">
              <a:lnSpc>
                <a:spcPct val="100000"/>
              </a:lnSpc>
              <a:buFont typeface="Garamond" pitchFamily="18" charset="0"/>
              <a:buChar char="◦"/>
            </a:pPr>
            <a:r>
              <a:rPr lang="en-US" sz="1400" dirty="0">
                <a:solidFill>
                  <a:schemeClr val="tx1">
                    <a:lumMod val="85000"/>
                    <a:lumOff val="15000"/>
                  </a:schemeClr>
                </a:solidFill>
              </a:rPr>
              <a:t>Individually, board members have great responsibility </a:t>
            </a:r>
          </a:p>
        </p:txBody>
      </p:sp>
      <p:sp>
        <p:nvSpPr>
          <p:cNvPr id="42" name="Rectangle 41">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5" name="Picture 4" descr="Diagram&#10;&#10;Description automatically generated">
            <a:extLst>
              <a:ext uri="{FF2B5EF4-FFF2-40B4-BE49-F238E27FC236}">
                <a16:creationId xmlns:a16="http://schemas.microsoft.com/office/drawing/2014/main" id="{A8106CF4-DC94-4D86-885F-CCEC45F3643C}"/>
              </a:ext>
            </a:extLst>
          </p:cNvPr>
          <p:cNvPicPr>
            <a:picLocks noChangeAspect="1"/>
          </p:cNvPicPr>
          <p:nvPr/>
        </p:nvPicPr>
        <p:blipFill rotWithShape="1">
          <a:blip r:embed="rId3"/>
          <a:srcRect l="1" r="1237"/>
          <a:stretch/>
        </p:blipFill>
        <p:spPr>
          <a:xfrm>
            <a:off x="4951326" y="882398"/>
            <a:ext cx="5366848" cy="5121612"/>
          </a:xfrm>
          <a:prstGeom prst="rect">
            <a:avLst/>
          </a:prstGeom>
        </p:spPr>
      </p:pic>
    </p:spTree>
    <p:extLst>
      <p:ext uri="{BB962C8B-B14F-4D97-AF65-F5344CB8AC3E}">
        <p14:creationId xmlns:p14="http://schemas.microsoft.com/office/powerpoint/2010/main" val="6324283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85092EC-A0A1-457B-A77A-118A7E047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1" name="Rectangle 30">
            <a:extLst>
              <a:ext uri="{FF2B5EF4-FFF2-40B4-BE49-F238E27FC236}">
                <a16:creationId xmlns:a16="http://schemas.microsoft.com/office/drawing/2014/main" id="{BA17D8B1-7092-4E5C-AFB2-2A1715976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3" name="Rectangle 32">
            <a:extLst>
              <a:ext uri="{FF2B5EF4-FFF2-40B4-BE49-F238E27FC236}">
                <a16:creationId xmlns:a16="http://schemas.microsoft.com/office/drawing/2014/main" id="{2DC4AA0A-D9C3-4A0B-990D-1BCB0022A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121938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A0B685E-5162-4E10-98F2-9511FD9E2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4216139"/>
            <a:ext cx="12192000" cy="264186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D9D3865-C494-4C4A-8495-8245E905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249" y="4380353"/>
            <a:ext cx="11859768" cy="2313432"/>
          </a:xfrm>
          <a:prstGeom prst="rect">
            <a:avLst/>
          </a:prstGeom>
          <a:noFill/>
          <a:ln w="6350" cap="sq" cmpd="sng" algn="ctr">
            <a:solidFill>
              <a:schemeClr val="tx1"/>
            </a:solidFill>
            <a:prstDash val="solid"/>
            <a:miter lim="800000"/>
          </a:ln>
          <a:effectLst/>
        </p:spPr>
      </p:sp>
      <p:sp>
        <p:nvSpPr>
          <p:cNvPr id="3" name="Title 2">
            <a:extLst>
              <a:ext uri="{FF2B5EF4-FFF2-40B4-BE49-F238E27FC236}">
                <a16:creationId xmlns:a16="http://schemas.microsoft.com/office/drawing/2014/main" id="{815EEB73-53AD-427D-A8FD-55E9AB9B3678}"/>
              </a:ext>
            </a:extLst>
          </p:cNvPr>
          <p:cNvSpPr>
            <a:spLocks noGrp="1"/>
          </p:cNvSpPr>
          <p:nvPr>
            <p:ph type="title"/>
          </p:nvPr>
        </p:nvSpPr>
        <p:spPr>
          <a:xfrm>
            <a:off x="310776" y="4495893"/>
            <a:ext cx="5588000" cy="1923571"/>
          </a:xfrm>
        </p:spPr>
        <p:txBody>
          <a:bodyPr vert="horz" lIns="91440" tIns="45720" rIns="91440" bIns="45720" rtlCol="0" anchor="ctr">
            <a:normAutofit/>
          </a:bodyPr>
          <a:lstStyle/>
          <a:p>
            <a:pPr algn="r">
              <a:lnSpc>
                <a:spcPct val="90000"/>
              </a:lnSpc>
            </a:pPr>
            <a:r>
              <a:rPr lang="en-US" sz="4400"/>
              <a:t>DELEGATION OF POWER</a:t>
            </a:r>
          </a:p>
        </p:txBody>
      </p:sp>
      <p:pic>
        <p:nvPicPr>
          <p:cNvPr id="17" name="Graphic 16" descr="Customer review outline">
            <a:extLst>
              <a:ext uri="{FF2B5EF4-FFF2-40B4-BE49-F238E27FC236}">
                <a16:creationId xmlns:a16="http://schemas.microsoft.com/office/drawing/2014/main" id="{11CB18D3-FCC7-46C5-80DB-83D52A0DA7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502" y="1019983"/>
            <a:ext cx="2473828" cy="2473828"/>
          </a:xfrm>
          <a:prstGeom prst="rect">
            <a:avLst/>
          </a:prstGeom>
        </p:spPr>
      </p:pic>
      <p:pic>
        <p:nvPicPr>
          <p:cNvPr id="13" name="Graphic 12" descr="Office worker female outline">
            <a:extLst>
              <a:ext uri="{FF2B5EF4-FFF2-40B4-BE49-F238E27FC236}">
                <a16:creationId xmlns:a16="http://schemas.microsoft.com/office/drawing/2014/main" id="{6048846A-CE44-4538-B686-DD615F3CE5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7353" y="1055093"/>
            <a:ext cx="2472132" cy="2472132"/>
          </a:xfrm>
          <a:prstGeom prst="rect">
            <a:avLst/>
          </a:prstGeom>
        </p:spPr>
      </p:pic>
      <p:cxnSp>
        <p:nvCxnSpPr>
          <p:cNvPr id="39" name="Straight Connector 38">
            <a:extLst>
              <a:ext uri="{FF2B5EF4-FFF2-40B4-BE49-F238E27FC236}">
                <a16:creationId xmlns:a16="http://schemas.microsoft.com/office/drawing/2014/main" id="{B78EE79F-FCAA-4CF9-9746-730B51FC4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881334"/>
            <a:ext cx="0" cy="1152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E94D1E2-A387-40AB-B230-DDCEC435CDC9}"/>
              </a:ext>
            </a:extLst>
          </p:cNvPr>
          <p:cNvSpPr>
            <a:spLocks noGrp="1"/>
          </p:cNvSpPr>
          <p:nvPr>
            <p:ph type="body" sz="half" idx="2"/>
          </p:nvPr>
        </p:nvSpPr>
        <p:spPr>
          <a:xfrm>
            <a:off x="6256866" y="4495893"/>
            <a:ext cx="5624355" cy="2197892"/>
          </a:xfrm>
        </p:spPr>
        <p:txBody>
          <a:bodyPr vert="horz" lIns="91440" tIns="45720" rIns="91440" bIns="45720" rtlCol="0" anchor="ctr">
            <a:normAutofit lnSpcReduction="10000"/>
          </a:bodyPr>
          <a:lstStyle/>
          <a:p>
            <a:pPr indent="-182880">
              <a:lnSpc>
                <a:spcPct val="100000"/>
              </a:lnSpc>
              <a:buFont typeface="Garamond" pitchFamily="18" charset="0"/>
              <a:buChar char="◦"/>
            </a:pPr>
            <a:r>
              <a:rPr lang="en-US" dirty="0"/>
              <a:t>TRUST</a:t>
            </a:r>
          </a:p>
          <a:p>
            <a:pPr indent="-182880">
              <a:lnSpc>
                <a:spcPct val="100000"/>
              </a:lnSpc>
              <a:buFont typeface="Garamond" pitchFamily="18" charset="0"/>
              <a:buChar char="◦"/>
            </a:pPr>
            <a:r>
              <a:rPr lang="en-US" dirty="0"/>
              <a:t>CLARIFY SCOPE OF POWER DELEGATED</a:t>
            </a:r>
          </a:p>
          <a:p>
            <a:pPr indent="-182880">
              <a:lnSpc>
                <a:spcPct val="100000"/>
              </a:lnSpc>
              <a:buFont typeface="Garamond" pitchFamily="18" charset="0"/>
              <a:buChar char="◦"/>
            </a:pPr>
            <a:r>
              <a:rPr lang="en-US" dirty="0"/>
              <a:t>CLEAR POLICIES</a:t>
            </a:r>
          </a:p>
          <a:p>
            <a:pPr indent="-182880">
              <a:lnSpc>
                <a:spcPct val="100000"/>
              </a:lnSpc>
              <a:buFont typeface="Garamond" pitchFamily="18" charset="0"/>
              <a:buChar char="◦"/>
            </a:pPr>
            <a:r>
              <a:rPr lang="en-US" dirty="0"/>
              <a:t>MINIMAL INTERFERENCE</a:t>
            </a:r>
          </a:p>
          <a:p>
            <a:pPr indent="-182880">
              <a:lnSpc>
                <a:spcPct val="100000"/>
              </a:lnSpc>
              <a:buFont typeface="Garamond" pitchFamily="18" charset="0"/>
              <a:buChar char="◦"/>
            </a:pPr>
            <a:r>
              <a:rPr lang="en-US" dirty="0"/>
              <a:t>TOLERANCE FOR ERRORS </a:t>
            </a:r>
          </a:p>
          <a:p>
            <a:pPr indent="-182880">
              <a:lnSpc>
                <a:spcPct val="100000"/>
              </a:lnSpc>
              <a:buFont typeface="Garamond" pitchFamily="18" charset="0"/>
              <a:buChar char="◦"/>
            </a:pPr>
            <a:r>
              <a:rPr lang="en-US" dirty="0"/>
              <a:t>CELEBRATE ACHIEVEMENTS</a:t>
            </a:r>
          </a:p>
        </p:txBody>
      </p:sp>
      <p:sp>
        <p:nvSpPr>
          <p:cNvPr id="19" name="TextBox 18">
            <a:extLst>
              <a:ext uri="{FF2B5EF4-FFF2-40B4-BE49-F238E27FC236}">
                <a16:creationId xmlns:a16="http://schemas.microsoft.com/office/drawing/2014/main" id="{D21794B2-0AFF-41EF-8AEA-100E81412B72}"/>
              </a:ext>
            </a:extLst>
          </p:cNvPr>
          <p:cNvSpPr txBox="1"/>
          <p:nvPr/>
        </p:nvSpPr>
        <p:spPr>
          <a:xfrm>
            <a:off x="371856" y="3367302"/>
            <a:ext cx="3166281"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CA" sz="4000" b="1" dirty="0">
                <a:effectLst>
                  <a:outerShdw blurRad="38100" dist="38100" dir="2700000" algn="tl">
                    <a:srgbClr val="000000">
                      <a:alpha val="43137"/>
                    </a:srgbClr>
                  </a:outerShdw>
                </a:effectLst>
              </a:rPr>
              <a:t>BOARD</a:t>
            </a:r>
          </a:p>
        </p:txBody>
      </p:sp>
      <p:sp>
        <p:nvSpPr>
          <p:cNvPr id="30" name="TextBox 29">
            <a:extLst>
              <a:ext uri="{FF2B5EF4-FFF2-40B4-BE49-F238E27FC236}">
                <a16:creationId xmlns:a16="http://schemas.microsoft.com/office/drawing/2014/main" id="{B773A273-89D9-449B-B1ED-AEAB2747C290}"/>
              </a:ext>
            </a:extLst>
          </p:cNvPr>
          <p:cNvSpPr txBox="1"/>
          <p:nvPr/>
        </p:nvSpPr>
        <p:spPr>
          <a:xfrm>
            <a:off x="9287795" y="3480830"/>
            <a:ext cx="1691251"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CA" sz="4000" b="1" dirty="0">
                <a:effectLst>
                  <a:outerShdw blurRad="38100" dist="38100" dir="2700000" algn="tl">
                    <a:srgbClr val="000000">
                      <a:alpha val="43137"/>
                    </a:srgbClr>
                  </a:outerShdw>
                </a:effectLst>
              </a:rPr>
              <a:t>E.D.</a:t>
            </a:r>
          </a:p>
        </p:txBody>
      </p:sp>
      <p:sp>
        <p:nvSpPr>
          <p:cNvPr id="21" name="Arrow: Right 20">
            <a:extLst>
              <a:ext uri="{FF2B5EF4-FFF2-40B4-BE49-F238E27FC236}">
                <a16:creationId xmlns:a16="http://schemas.microsoft.com/office/drawing/2014/main" id="{2CF00D8D-982F-4A5C-AE85-4BBBA17380F7}"/>
              </a:ext>
            </a:extLst>
          </p:cNvPr>
          <p:cNvSpPr/>
          <p:nvPr/>
        </p:nvSpPr>
        <p:spPr>
          <a:xfrm>
            <a:off x="3261815" y="1405719"/>
            <a:ext cx="5825857" cy="7078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RESPONSIBILITY</a:t>
            </a:r>
          </a:p>
        </p:txBody>
      </p:sp>
      <p:sp>
        <p:nvSpPr>
          <p:cNvPr id="32" name="Arrow: Right 31">
            <a:extLst>
              <a:ext uri="{FF2B5EF4-FFF2-40B4-BE49-F238E27FC236}">
                <a16:creationId xmlns:a16="http://schemas.microsoft.com/office/drawing/2014/main" id="{8FCBEBAA-264C-47CE-9CFB-60F1D90B86D2}"/>
              </a:ext>
            </a:extLst>
          </p:cNvPr>
          <p:cNvSpPr/>
          <p:nvPr/>
        </p:nvSpPr>
        <p:spPr>
          <a:xfrm>
            <a:off x="3265523" y="2278296"/>
            <a:ext cx="5825857" cy="7078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AUTHORITY</a:t>
            </a:r>
          </a:p>
        </p:txBody>
      </p:sp>
      <p:sp>
        <p:nvSpPr>
          <p:cNvPr id="23" name="Arrow: Curved Left 22">
            <a:extLst>
              <a:ext uri="{FF2B5EF4-FFF2-40B4-BE49-F238E27FC236}">
                <a16:creationId xmlns:a16="http://schemas.microsoft.com/office/drawing/2014/main" id="{ED70CE98-3904-410B-8EBC-B2DE7EAB88DA}"/>
              </a:ext>
            </a:extLst>
          </p:cNvPr>
          <p:cNvSpPr/>
          <p:nvPr/>
        </p:nvSpPr>
        <p:spPr>
          <a:xfrm rot="5400000" flipH="1">
            <a:off x="5697394" y="-2668321"/>
            <a:ext cx="939866" cy="6826806"/>
          </a:xfrm>
          <a:prstGeom prst="curvedLeftArrow">
            <a:avLst>
              <a:gd name="adj1" fmla="val 25987"/>
              <a:gd name="adj2" fmla="val 69028"/>
              <a:gd name="adj3" fmla="val 35165"/>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CA" b="1" dirty="0">
                <a:solidFill>
                  <a:schemeClr val="bg1"/>
                </a:solidFill>
              </a:rPr>
              <a:t>ACCOUNTABLITY </a:t>
            </a:r>
          </a:p>
        </p:txBody>
      </p:sp>
      <p:pic>
        <p:nvPicPr>
          <p:cNvPr id="25" name="Graphic 24" descr="Group with solid fill">
            <a:extLst>
              <a:ext uri="{FF2B5EF4-FFF2-40B4-BE49-F238E27FC236}">
                <a16:creationId xmlns:a16="http://schemas.microsoft.com/office/drawing/2014/main" id="{F0CFAC7B-7FDE-4542-8F61-A2AE50831F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1496" y="1235018"/>
            <a:ext cx="1983847" cy="1983847"/>
          </a:xfrm>
          <a:prstGeom prst="rect">
            <a:avLst/>
          </a:prstGeom>
        </p:spPr>
      </p:pic>
      <p:sp>
        <p:nvSpPr>
          <p:cNvPr id="36" name="TextBox 35">
            <a:extLst>
              <a:ext uri="{FF2B5EF4-FFF2-40B4-BE49-F238E27FC236}">
                <a16:creationId xmlns:a16="http://schemas.microsoft.com/office/drawing/2014/main" id="{45071B39-ECD0-4EAF-9CD9-E44F97AA110F}"/>
              </a:ext>
            </a:extLst>
          </p:cNvPr>
          <p:cNvSpPr txBox="1"/>
          <p:nvPr/>
        </p:nvSpPr>
        <p:spPr>
          <a:xfrm>
            <a:off x="8550278" y="3491770"/>
            <a:ext cx="3340313"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CA" sz="4000" b="1" dirty="0">
                <a:effectLst>
                  <a:outerShdw blurRad="38100" dist="38100" dir="2700000" algn="tl">
                    <a:srgbClr val="000000">
                      <a:alpha val="43137"/>
                    </a:srgbClr>
                  </a:outerShdw>
                </a:effectLst>
              </a:rPr>
              <a:t>COMMITTEE</a:t>
            </a:r>
          </a:p>
        </p:txBody>
      </p:sp>
    </p:spTree>
    <p:extLst>
      <p:ext uri="{BB962C8B-B14F-4D97-AF65-F5344CB8AC3E}">
        <p14:creationId xmlns:p14="http://schemas.microsoft.com/office/powerpoint/2010/main" val="22868009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6" name="Rectangle 15">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8" name="Rectangle 17">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7" name="Video trust but verify">
            <a:hlinkClick r:id="" action="ppaction://media"/>
            <a:extLst>
              <a:ext uri="{FF2B5EF4-FFF2-40B4-BE49-F238E27FC236}">
                <a16:creationId xmlns:a16="http://schemas.microsoft.com/office/drawing/2014/main" id="{73DA4E89-36D2-485E-8551-CBCDACB66D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12033" y="794269"/>
            <a:ext cx="9367933" cy="5269462"/>
          </a:xfrm>
          <a:prstGeom prst="rect">
            <a:avLst/>
          </a:prstGeom>
        </p:spPr>
      </p:pic>
    </p:spTree>
    <p:extLst>
      <p:ext uri="{BB962C8B-B14F-4D97-AF65-F5344CB8AC3E}">
        <p14:creationId xmlns:p14="http://schemas.microsoft.com/office/powerpoint/2010/main" val="42561844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8" name="Rectangle 27">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30" name="Rectangle 2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Birds resting on parallel wires">
            <a:extLst>
              <a:ext uri="{FF2B5EF4-FFF2-40B4-BE49-F238E27FC236}">
                <a16:creationId xmlns:a16="http://schemas.microsoft.com/office/drawing/2014/main" id="{D0AEFD4B-F27B-4582-B053-513219E5B5D7}"/>
              </a:ext>
            </a:extLst>
          </p:cNvPr>
          <p:cNvPicPr>
            <a:picLocks noGrp="1" noChangeAspect="1"/>
          </p:cNvPicPr>
          <p:nvPr>
            <p:ph type="pic" idx="1"/>
          </p:nvPr>
        </p:nvPicPr>
        <p:blipFill rotWithShape="1">
          <a:blip r:embed="rId2">
            <a:alphaModFix amt="35000"/>
          </a:blip>
          <a:srcRect t="57910" b="22089"/>
          <a:stretch/>
        </p:blipFill>
        <p:spPr>
          <a:xfrm>
            <a:off x="532262" y="3971499"/>
            <a:ext cx="11287881" cy="1371600"/>
          </a:xfrm>
          <a:prstGeom prst="rect">
            <a:avLst/>
          </a:prstGeom>
        </p:spPr>
      </p:pic>
      <p:sp>
        <p:nvSpPr>
          <p:cNvPr id="3" name="Title 2">
            <a:extLst>
              <a:ext uri="{FF2B5EF4-FFF2-40B4-BE49-F238E27FC236}">
                <a16:creationId xmlns:a16="http://schemas.microsoft.com/office/drawing/2014/main" id="{39A7DB1C-F02C-4C7A-A389-3A43D02D6DF7}"/>
              </a:ext>
            </a:extLst>
          </p:cNvPr>
          <p:cNvSpPr>
            <a:spLocks noGrp="1"/>
          </p:cNvSpPr>
          <p:nvPr>
            <p:ph type="title"/>
          </p:nvPr>
        </p:nvSpPr>
        <p:spPr>
          <a:xfrm>
            <a:off x="1066800" y="642594"/>
            <a:ext cx="10058400" cy="1371600"/>
          </a:xfrm>
        </p:spPr>
        <p:txBody>
          <a:bodyPr vert="horz" lIns="91440" tIns="45720" rIns="91440" bIns="45720" rtlCol="0" anchor="ctr">
            <a:normAutofit/>
          </a:bodyPr>
          <a:lstStyle/>
          <a:p>
            <a:pPr>
              <a:lnSpc>
                <a:spcPct val="90000"/>
              </a:lnSpc>
            </a:pPr>
            <a:r>
              <a:rPr lang="en-US" sz="4800">
                <a:solidFill>
                  <a:schemeClr val="tx1">
                    <a:lumMod val="85000"/>
                    <a:lumOff val="15000"/>
                  </a:schemeClr>
                </a:solidFill>
              </a:rPr>
              <a:t>HOW MUCH TO DELEGATE?</a:t>
            </a:r>
          </a:p>
        </p:txBody>
      </p:sp>
      <p:sp>
        <p:nvSpPr>
          <p:cNvPr id="4" name="Text Placeholder 3">
            <a:extLst>
              <a:ext uri="{FF2B5EF4-FFF2-40B4-BE49-F238E27FC236}">
                <a16:creationId xmlns:a16="http://schemas.microsoft.com/office/drawing/2014/main" id="{B7DBAF86-3CC8-4920-995F-C9EC8417C996}"/>
              </a:ext>
            </a:extLst>
          </p:cNvPr>
          <p:cNvSpPr>
            <a:spLocks noGrp="1"/>
          </p:cNvSpPr>
          <p:nvPr>
            <p:ph type="body" sz="half" idx="2"/>
          </p:nvPr>
        </p:nvSpPr>
        <p:spPr>
          <a:xfrm>
            <a:off x="1066800" y="2103120"/>
            <a:ext cx="10058400" cy="3849624"/>
          </a:xfrm>
        </p:spPr>
        <p:txBody>
          <a:bodyPr vert="horz" lIns="91440" tIns="45720" rIns="91440" bIns="45720" rtlCol="0">
            <a:normAutofit/>
          </a:bodyPr>
          <a:lstStyle/>
          <a:p>
            <a:pPr indent="-182880">
              <a:lnSpc>
                <a:spcPct val="100000"/>
              </a:lnSpc>
              <a:buFont typeface="Garamond" pitchFamily="18" charset="0"/>
              <a:buChar char="◦"/>
            </a:pPr>
            <a:r>
              <a:rPr lang="en-US" dirty="0"/>
              <a:t>IT IS COMMON PRACTICE TO DELEGATE MOST OF THE BOARD’S ADMINISTRATIVE POWERS TO AN EXECUTIVE DIRECTOR.</a:t>
            </a:r>
          </a:p>
          <a:p>
            <a:pPr indent="-182880">
              <a:lnSpc>
                <a:spcPct val="100000"/>
              </a:lnSpc>
              <a:buFont typeface="Garamond" pitchFamily="18" charset="0"/>
              <a:buChar char="◦"/>
            </a:pPr>
            <a:r>
              <a:rPr lang="en-US" dirty="0"/>
              <a:t>HOW MUCH AUTHORITY DO YOU THINK THE ED SHOULD HAVE WITHOUT SEEKING BOARD APPROVAL?</a:t>
            </a:r>
          </a:p>
        </p:txBody>
      </p:sp>
      <p:sp>
        <p:nvSpPr>
          <p:cNvPr id="32" name="Rectangle 3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
        <p:nvSpPr>
          <p:cNvPr id="7" name="Rectangle 6">
            <a:extLst>
              <a:ext uri="{FF2B5EF4-FFF2-40B4-BE49-F238E27FC236}">
                <a16:creationId xmlns:a16="http://schemas.microsoft.com/office/drawing/2014/main" id="{CB337242-C1C2-425B-895B-1654C9F9B737}"/>
              </a:ext>
            </a:extLst>
          </p:cNvPr>
          <p:cNvSpPr/>
          <p:nvPr/>
        </p:nvSpPr>
        <p:spPr>
          <a:xfrm>
            <a:off x="453924" y="5343099"/>
            <a:ext cx="691215"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$ 0</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5E021430-DC64-4058-AC11-A526EB3891FE}"/>
              </a:ext>
            </a:extLst>
          </p:cNvPr>
          <p:cNvSpPr/>
          <p:nvPr/>
        </p:nvSpPr>
        <p:spPr>
          <a:xfrm>
            <a:off x="10131163" y="5431844"/>
            <a:ext cx="1826141"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$ 100,000</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6C8BE793-FA9D-439B-9538-B331862F8EFA}"/>
              </a:ext>
            </a:extLst>
          </p:cNvPr>
          <p:cNvSpPr/>
          <p:nvPr/>
        </p:nvSpPr>
        <p:spPr>
          <a:xfrm>
            <a:off x="5326294" y="5429524"/>
            <a:ext cx="1617751"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$ 50,000</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4584408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00AF3-D9EF-44E7-AB05-A161952D1660}"/>
              </a:ext>
            </a:extLst>
          </p:cNvPr>
          <p:cNvSpPr>
            <a:spLocks noGrp="1"/>
          </p:cNvSpPr>
          <p:nvPr>
            <p:ph type="title"/>
          </p:nvPr>
        </p:nvSpPr>
        <p:spPr/>
        <p:txBody>
          <a:bodyPr/>
          <a:lstStyle/>
          <a:p>
            <a:r>
              <a:rPr lang="en-CA" dirty="0"/>
              <a:t>Conflict of interest</a:t>
            </a:r>
          </a:p>
        </p:txBody>
      </p:sp>
      <p:sp>
        <p:nvSpPr>
          <p:cNvPr id="5" name="Content Placeholder 4">
            <a:extLst>
              <a:ext uri="{FF2B5EF4-FFF2-40B4-BE49-F238E27FC236}">
                <a16:creationId xmlns:a16="http://schemas.microsoft.com/office/drawing/2014/main" id="{071AF772-A5C7-4F49-B1D2-57F292E528F2}"/>
              </a:ext>
            </a:extLst>
          </p:cNvPr>
          <p:cNvSpPr>
            <a:spLocks noGrp="1"/>
          </p:cNvSpPr>
          <p:nvPr>
            <p:ph idx="1"/>
          </p:nvPr>
        </p:nvSpPr>
        <p:spPr>
          <a:xfrm>
            <a:off x="685800" y="609599"/>
            <a:ext cx="6858000" cy="6105099"/>
          </a:xfrm>
        </p:spPr>
        <p:txBody>
          <a:bodyPr>
            <a:normAutofit/>
          </a:bodyPr>
          <a:lstStyle/>
          <a:p>
            <a:r>
              <a:rPr lang="en-CA" sz="2000" b="1" dirty="0"/>
              <a:t>Am I deriving a personal advantage from my service on the board?</a:t>
            </a:r>
          </a:p>
          <a:p>
            <a:pPr lvl="1"/>
            <a:r>
              <a:rPr lang="en-CA" sz="2000" dirty="0"/>
              <a:t>Will I make money from this deal?</a:t>
            </a:r>
          </a:p>
          <a:p>
            <a:pPr lvl="1"/>
            <a:r>
              <a:rPr lang="en-CA" sz="2000" dirty="0"/>
              <a:t>Will I advance my career from this decision?</a:t>
            </a:r>
          </a:p>
          <a:p>
            <a:pPr lvl="1"/>
            <a:r>
              <a:rPr lang="en-CA" sz="2000" dirty="0"/>
              <a:t>Does anyone in my family stand to benefit?</a:t>
            </a:r>
          </a:p>
          <a:p>
            <a:pPr marL="274320" lvl="1" indent="0">
              <a:buNone/>
            </a:pPr>
            <a:endParaRPr lang="en-CA" sz="2000" dirty="0"/>
          </a:p>
          <a:p>
            <a:r>
              <a:rPr lang="en-CA" sz="2000" b="1" dirty="0"/>
              <a:t>The simple appearance of a conflict of interest is a conflict of interest you want to avoid as a board member.</a:t>
            </a:r>
          </a:p>
          <a:p>
            <a:pPr lvl="1"/>
            <a:r>
              <a:rPr lang="en-CA" sz="2000" dirty="0"/>
              <a:t>Can you think of any examples?</a:t>
            </a:r>
          </a:p>
          <a:p>
            <a:pPr lvl="1"/>
            <a:endParaRPr lang="en-CA" sz="2000" dirty="0"/>
          </a:p>
          <a:p>
            <a:pPr marL="285750" lvl="1" indent="-285750"/>
            <a:r>
              <a:rPr lang="en-CA" sz="2000" b="1" dirty="0"/>
              <a:t>There is a commonly used test to determine if there is a real or perceived conflict of interest:</a:t>
            </a:r>
          </a:p>
          <a:p>
            <a:pPr marL="285750" lvl="1" indent="-285750"/>
            <a:endParaRPr lang="en-CA" sz="2000" dirty="0"/>
          </a:p>
          <a:p>
            <a:pPr marL="0" lvl="1" indent="0">
              <a:buNone/>
            </a:pPr>
            <a:r>
              <a:rPr lang="en-CA" sz="2000" dirty="0"/>
              <a:t>Have you heard of the…</a:t>
            </a:r>
          </a:p>
          <a:p>
            <a:pPr marL="0" lvl="1" indent="0">
              <a:buNone/>
            </a:pPr>
            <a:endParaRPr lang="en-CA" sz="2000" dirty="0"/>
          </a:p>
        </p:txBody>
      </p:sp>
      <p:sp>
        <p:nvSpPr>
          <p:cNvPr id="4" name="Text Placeholder 3">
            <a:extLst>
              <a:ext uri="{FF2B5EF4-FFF2-40B4-BE49-F238E27FC236}">
                <a16:creationId xmlns:a16="http://schemas.microsoft.com/office/drawing/2014/main" id="{0552E287-CA93-44EF-A78B-D4536973D38B}"/>
              </a:ext>
            </a:extLst>
          </p:cNvPr>
          <p:cNvSpPr>
            <a:spLocks noGrp="1"/>
          </p:cNvSpPr>
          <p:nvPr>
            <p:ph type="body" sz="half" idx="2"/>
          </p:nvPr>
        </p:nvSpPr>
        <p:spPr/>
        <p:txBody>
          <a:bodyPr/>
          <a:lstStyle/>
          <a:p>
            <a:r>
              <a:rPr lang="en-CA" dirty="0"/>
              <a:t>May arise when personal interest is at odds with the interests of the organization</a:t>
            </a:r>
          </a:p>
          <a:p>
            <a:endParaRPr lang="en-CA" dirty="0"/>
          </a:p>
          <a:p>
            <a:r>
              <a:rPr lang="en-CA" dirty="0"/>
              <a:t>REMEMBER: Your fiduciary responsibility is to ensure the best interests of the LEGAL PERSON come first.</a:t>
            </a:r>
          </a:p>
        </p:txBody>
      </p:sp>
    </p:spTree>
    <p:extLst>
      <p:ext uri="{BB962C8B-B14F-4D97-AF65-F5344CB8AC3E}">
        <p14:creationId xmlns:p14="http://schemas.microsoft.com/office/powerpoint/2010/main" val="3086728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1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1" name="Rectangle 12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3" name="Rectangle 12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5" name="Rectangle 12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7" name="Group 12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28" name="Straight Connector 12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49" name="Rectangle 13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50" name="Rectangle 13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Rectangle 13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140" name="Rectangle 13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3" name="Title 2">
            <a:extLst>
              <a:ext uri="{FF2B5EF4-FFF2-40B4-BE49-F238E27FC236}">
                <a16:creationId xmlns:a16="http://schemas.microsoft.com/office/drawing/2014/main" id="{4D0F442E-01A1-4710-B060-FC9947C9F034}"/>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100" cap="all" spc="-100">
                <a:solidFill>
                  <a:schemeClr val="bg1"/>
                </a:solidFill>
              </a:rPr>
              <a:t>The Journal de Montréal Test?</a:t>
            </a:r>
            <a:endParaRPr lang="en-US" sz="4100" cap="all" spc="-100" dirty="0">
              <a:solidFill>
                <a:schemeClr val="bg1"/>
              </a:solidFill>
            </a:endParaRPr>
          </a:p>
        </p:txBody>
      </p:sp>
      <p:sp>
        <p:nvSpPr>
          <p:cNvPr id="142" name="Rectangle 14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4" name="Straight Connector 14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8" name="Picture 7" descr="A person smiling in front of a car with text overlay below&#10;&#10;Description automatically generated with low confidence">
            <a:extLst>
              <a:ext uri="{FF2B5EF4-FFF2-40B4-BE49-F238E27FC236}">
                <a16:creationId xmlns:a16="http://schemas.microsoft.com/office/drawing/2014/main" id="{C96F22D2-7598-46EC-A3BB-3080C0CB90F1}"/>
              </a:ext>
            </a:extLst>
          </p:cNvPr>
          <p:cNvPicPr>
            <a:picLocks noChangeAspect="1"/>
          </p:cNvPicPr>
          <p:nvPr/>
        </p:nvPicPr>
        <p:blipFill>
          <a:blip r:embed="rId3"/>
          <a:stretch>
            <a:fillRect/>
          </a:stretch>
        </p:blipFill>
        <p:spPr>
          <a:xfrm>
            <a:off x="6200956" y="645106"/>
            <a:ext cx="4493465" cy="5564663"/>
          </a:xfrm>
          <a:prstGeom prst="rect">
            <a:avLst/>
          </a:prstGeom>
        </p:spPr>
      </p:pic>
    </p:spTree>
    <p:extLst>
      <p:ext uri="{BB962C8B-B14F-4D97-AF65-F5344CB8AC3E}">
        <p14:creationId xmlns:p14="http://schemas.microsoft.com/office/powerpoint/2010/main" val="229528434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48733" y="154813"/>
            <a:ext cx="10058400" cy="1371600"/>
          </a:xfrm>
        </p:spPr>
        <p:txBody>
          <a:bodyPr>
            <a:normAutofit/>
          </a:bodyPr>
          <a:lstStyle/>
          <a:p>
            <a:pPr algn="ctr"/>
            <a:r>
              <a:rPr lang="en-US" dirty="0"/>
              <a:t>Today’s Plan</a:t>
            </a:r>
          </a:p>
        </p:txBody>
      </p:sp>
      <p:grpSp>
        <p:nvGrpSpPr>
          <p:cNvPr id="3" name="Group 2" descr="SmartArt timeline">
            <a:extLst>
              <a:ext uri="{FF2B5EF4-FFF2-40B4-BE49-F238E27FC236}">
                <a16:creationId xmlns:a16="http://schemas.microsoft.com/office/drawing/2014/main" id="{76BFB154-C85E-400B-A64A-9686C3A18BDC}"/>
              </a:ext>
            </a:extLst>
          </p:cNvPr>
          <p:cNvGrpSpPr/>
          <p:nvPr/>
        </p:nvGrpSpPr>
        <p:grpSpPr>
          <a:xfrm>
            <a:off x="63318" y="274270"/>
            <a:ext cx="12008317" cy="6535475"/>
            <a:chOff x="63318" y="274270"/>
            <a:chExt cx="12008317" cy="6535475"/>
          </a:xfrm>
        </p:grpSpPr>
        <p:sp>
          <p:nvSpPr>
            <p:cNvPr id="4" name="Freeform: Shape 3">
              <a:extLst>
                <a:ext uri="{FF2B5EF4-FFF2-40B4-BE49-F238E27FC236}">
                  <a16:creationId xmlns:a16="http://schemas.microsoft.com/office/drawing/2014/main" id="{E0EFCFD6-182F-42B3-B63D-0999E88CFE14}"/>
                </a:ext>
              </a:extLst>
            </p:cNvPr>
            <p:cNvSpPr/>
            <p:nvPr/>
          </p:nvSpPr>
          <p:spPr>
            <a:xfrm>
              <a:off x="391297" y="2849336"/>
              <a:ext cx="1888016" cy="698373"/>
            </a:xfrm>
            <a:custGeom>
              <a:avLst/>
              <a:gdLst>
                <a:gd name="connsiteX0" fmla="*/ 0 w 1686752"/>
                <a:gd name="connsiteY0" fmla="*/ 0 h 698373"/>
                <a:gd name="connsiteX1" fmla="*/ 1407403 w 1686752"/>
                <a:gd name="connsiteY1" fmla="*/ 0 h 698373"/>
                <a:gd name="connsiteX2" fmla="*/ 1686752 w 1686752"/>
                <a:gd name="connsiteY2" fmla="*/ 349187 h 698373"/>
                <a:gd name="connsiteX3" fmla="*/ 1407403 w 1686752"/>
                <a:gd name="connsiteY3" fmla="*/ 698373 h 698373"/>
                <a:gd name="connsiteX4" fmla="*/ 0 w 1686752"/>
                <a:gd name="connsiteY4" fmla="*/ 698373 h 698373"/>
                <a:gd name="connsiteX5" fmla="*/ 0 w 1686752"/>
                <a:gd name="connsiteY5" fmla="*/ 0 h 69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6752" h="698373">
                  <a:moveTo>
                    <a:pt x="0" y="0"/>
                  </a:moveTo>
                  <a:lnTo>
                    <a:pt x="1407403" y="0"/>
                  </a:lnTo>
                  <a:lnTo>
                    <a:pt x="1686752" y="349187"/>
                  </a:lnTo>
                  <a:lnTo>
                    <a:pt x="1407403" y="698373"/>
                  </a:lnTo>
                  <a:lnTo>
                    <a:pt x="0" y="698373"/>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06680" tIns="106680" rIns="246355" bIns="106680" numCol="1" spcCol="1270" anchor="ctr" anchorCtr="0">
              <a:noAutofit/>
            </a:bodyPr>
            <a:lstStyle/>
            <a:p>
              <a:pPr marL="0" lvl="0" indent="0" algn="ctr" defTabSz="622300">
                <a:lnSpc>
                  <a:spcPct val="90000"/>
                </a:lnSpc>
                <a:spcBef>
                  <a:spcPct val="0"/>
                </a:spcBef>
                <a:spcAft>
                  <a:spcPct val="35000"/>
                </a:spcAft>
                <a:buNone/>
              </a:pPr>
              <a:r>
                <a:rPr lang="en-US" sz="1400" b="1" kern="1200" dirty="0"/>
                <a:t>INTRODUCTION</a:t>
              </a:r>
            </a:p>
          </p:txBody>
        </p:sp>
        <p:sp>
          <p:nvSpPr>
            <p:cNvPr id="5" name="Freeform: Shape 4">
              <a:extLst>
                <a:ext uri="{FF2B5EF4-FFF2-40B4-BE49-F238E27FC236}">
                  <a16:creationId xmlns:a16="http://schemas.microsoft.com/office/drawing/2014/main" id="{52D4CA1F-2593-4E8C-B011-58EADC4FF442}"/>
                </a:ext>
              </a:extLst>
            </p:cNvPr>
            <p:cNvSpPr/>
            <p:nvPr/>
          </p:nvSpPr>
          <p:spPr>
            <a:xfrm>
              <a:off x="63318" y="288635"/>
              <a:ext cx="2342712" cy="1862328"/>
            </a:xfrm>
            <a:custGeom>
              <a:avLst/>
              <a:gdLst>
                <a:gd name="connsiteX0" fmla="*/ 0 w 2342712"/>
                <a:gd name="connsiteY0" fmla="*/ 0 h 1862328"/>
                <a:gd name="connsiteX1" fmla="*/ 2342712 w 2342712"/>
                <a:gd name="connsiteY1" fmla="*/ 0 h 1862328"/>
                <a:gd name="connsiteX2" fmla="*/ 2342712 w 2342712"/>
                <a:gd name="connsiteY2" fmla="*/ 1862328 h 1862328"/>
                <a:gd name="connsiteX3" fmla="*/ 0 w 2342712"/>
                <a:gd name="connsiteY3" fmla="*/ 1862328 h 1862328"/>
                <a:gd name="connsiteX4" fmla="*/ 0 w 2342712"/>
                <a:gd name="connsiteY4" fmla="*/ 0 h 186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712" h="1862328">
                  <a:moveTo>
                    <a:pt x="0" y="0"/>
                  </a:moveTo>
                  <a:lnTo>
                    <a:pt x="2342712" y="0"/>
                  </a:lnTo>
                  <a:lnTo>
                    <a:pt x="2342712" y="1862328"/>
                  </a:lnTo>
                  <a:lnTo>
                    <a:pt x="0" y="18623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400" kern="1200" dirty="0"/>
                <a:t>TELL US ABOUT YOU</a:t>
              </a:r>
            </a:p>
          </p:txBody>
        </p:sp>
        <p:sp>
          <p:nvSpPr>
            <p:cNvPr id="6" name="Freeform: Shape 5">
              <a:extLst>
                <a:ext uri="{FF2B5EF4-FFF2-40B4-BE49-F238E27FC236}">
                  <a16:creationId xmlns:a16="http://schemas.microsoft.com/office/drawing/2014/main" id="{3C496517-B695-4BD5-827F-CA21548F545C}"/>
                </a:ext>
              </a:extLst>
            </p:cNvPr>
            <p:cNvSpPr/>
            <p:nvPr/>
          </p:nvSpPr>
          <p:spPr>
            <a:xfrm rot="21454719">
              <a:off x="2077894" y="3191120"/>
              <a:ext cx="350443" cy="0"/>
            </a:xfrm>
            <a:custGeom>
              <a:avLst/>
              <a:gdLst/>
              <a:ahLst/>
              <a:cxnLst/>
              <a:rect l="0" t="0" r="0" b="0"/>
              <a:pathLst>
                <a:path>
                  <a:moveTo>
                    <a:pt x="0" y="0"/>
                  </a:moveTo>
                  <a:lnTo>
                    <a:pt x="350443" y="0"/>
                  </a:lnTo>
                </a:path>
              </a:pathLst>
            </a:custGeom>
            <a:no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Straight Connector 6">
              <a:extLst>
                <a:ext uri="{FF2B5EF4-FFF2-40B4-BE49-F238E27FC236}">
                  <a16:creationId xmlns:a16="http://schemas.microsoft.com/office/drawing/2014/main" id="{7C84ED09-1344-4F0C-AADC-F9DBFBF898FD}"/>
                </a:ext>
              </a:extLst>
            </p:cNvPr>
            <p:cNvSpPr/>
            <p:nvPr/>
          </p:nvSpPr>
          <p:spPr>
            <a:xfrm>
              <a:off x="1234674" y="2267359"/>
              <a:ext cx="0" cy="581977"/>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8" name="Rectangle 7">
              <a:extLst>
                <a:ext uri="{FF2B5EF4-FFF2-40B4-BE49-F238E27FC236}">
                  <a16:creationId xmlns:a16="http://schemas.microsoft.com/office/drawing/2014/main" id="{0990C352-BB6C-47DB-AA6C-7741FD30802E}"/>
                </a:ext>
              </a:extLst>
            </p:cNvPr>
            <p:cNvSpPr/>
            <p:nvPr/>
          </p:nvSpPr>
          <p:spPr>
            <a:xfrm>
              <a:off x="1097667" y="2150963"/>
              <a:ext cx="274014" cy="116395"/>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ECD11474-7088-47B1-B9F8-C4BE682CD69B}"/>
                </a:ext>
              </a:extLst>
            </p:cNvPr>
            <p:cNvSpPr/>
            <p:nvPr/>
          </p:nvSpPr>
          <p:spPr>
            <a:xfrm>
              <a:off x="2428182" y="2834531"/>
              <a:ext cx="1272774" cy="698373"/>
            </a:xfrm>
            <a:custGeom>
              <a:avLst/>
              <a:gdLst>
                <a:gd name="connsiteX0" fmla="*/ 0 w 1146522"/>
                <a:gd name="connsiteY0" fmla="*/ 349187 h 698373"/>
                <a:gd name="connsiteX1" fmla="*/ 279349 w 1146522"/>
                <a:gd name="connsiteY1" fmla="*/ 0 h 698373"/>
                <a:gd name="connsiteX2" fmla="*/ 867173 w 1146522"/>
                <a:gd name="connsiteY2" fmla="*/ 0 h 698373"/>
                <a:gd name="connsiteX3" fmla="*/ 1146522 w 1146522"/>
                <a:gd name="connsiteY3" fmla="*/ 349187 h 698373"/>
                <a:gd name="connsiteX4" fmla="*/ 867173 w 1146522"/>
                <a:gd name="connsiteY4" fmla="*/ 698373 h 698373"/>
                <a:gd name="connsiteX5" fmla="*/ 279349 w 1146522"/>
                <a:gd name="connsiteY5" fmla="*/ 698373 h 698373"/>
                <a:gd name="connsiteX6" fmla="*/ 0 w 1146522"/>
                <a:gd name="connsiteY6" fmla="*/ 349187 h 69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2" h="698373">
                  <a:moveTo>
                    <a:pt x="0" y="349187"/>
                  </a:moveTo>
                  <a:lnTo>
                    <a:pt x="279349" y="0"/>
                  </a:lnTo>
                  <a:lnTo>
                    <a:pt x="867173" y="0"/>
                  </a:lnTo>
                  <a:lnTo>
                    <a:pt x="1146522" y="349187"/>
                  </a:lnTo>
                  <a:lnTo>
                    <a:pt x="867173" y="698373"/>
                  </a:lnTo>
                  <a:lnTo>
                    <a:pt x="279349" y="698373"/>
                  </a:lnTo>
                  <a:lnTo>
                    <a:pt x="0" y="349187"/>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325820" tIns="252077" rIns="325820" bIns="252077" numCol="1" spcCol="1270" anchor="ctr" anchorCtr="0">
              <a:noAutofit/>
            </a:bodyPr>
            <a:lstStyle/>
            <a:p>
              <a:pPr marL="0" lvl="0" indent="0" algn="ctr" defTabSz="800100">
                <a:lnSpc>
                  <a:spcPct val="90000"/>
                </a:lnSpc>
                <a:spcBef>
                  <a:spcPct val="0"/>
                </a:spcBef>
                <a:spcAft>
                  <a:spcPct val="35000"/>
                </a:spcAft>
                <a:buNone/>
              </a:pPr>
              <a:r>
                <a:rPr lang="en-US" sz="1800" b="1" kern="1200" dirty="0"/>
                <a:t>THE LAW</a:t>
              </a:r>
            </a:p>
          </p:txBody>
        </p:sp>
        <p:sp>
          <p:nvSpPr>
            <p:cNvPr id="10" name="Freeform: Shape 9">
              <a:extLst>
                <a:ext uri="{FF2B5EF4-FFF2-40B4-BE49-F238E27FC236}">
                  <a16:creationId xmlns:a16="http://schemas.microsoft.com/office/drawing/2014/main" id="{692365D3-E649-4C5B-80FA-8488860922C6}"/>
                </a:ext>
              </a:extLst>
            </p:cNvPr>
            <p:cNvSpPr/>
            <p:nvPr/>
          </p:nvSpPr>
          <p:spPr>
            <a:xfrm>
              <a:off x="2205247" y="4231277"/>
              <a:ext cx="1592392" cy="1862328"/>
            </a:xfrm>
            <a:custGeom>
              <a:avLst/>
              <a:gdLst>
                <a:gd name="connsiteX0" fmla="*/ 0 w 1592392"/>
                <a:gd name="connsiteY0" fmla="*/ 0 h 1862328"/>
                <a:gd name="connsiteX1" fmla="*/ 1592392 w 1592392"/>
                <a:gd name="connsiteY1" fmla="*/ 0 h 1862328"/>
                <a:gd name="connsiteX2" fmla="*/ 1592392 w 1592392"/>
                <a:gd name="connsiteY2" fmla="*/ 1862328 h 1862328"/>
                <a:gd name="connsiteX3" fmla="*/ 0 w 1592392"/>
                <a:gd name="connsiteY3" fmla="*/ 1862328 h 1862328"/>
                <a:gd name="connsiteX4" fmla="*/ 0 w 1592392"/>
                <a:gd name="connsiteY4" fmla="*/ 0 h 186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392" h="1862328">
                  <a:moveTo>
                    <a:pt x="0" y="0"/>
                  </a:moveTo>
                  <a:lnTo>
                    <a:pt x="1592392" y="0"/>
                  </a:lnTo>
                  <a:lnTo>
                    <a:pt x="1592392" y="1862328"/>
                  </a:lnTo>
                  <a:lnTo>
                    <a:pt x="0" y="18623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r>
                <a:rPr lang="en-US" sz="1400" kern="1200" dirty="0"/>
                <a:t>WHAT LAWS IMPACT NOT-FOR-PROFITS IN QUEBEC AND WHAT DO THEY SAY?</a:t>
              </a:r>
            </a:p>
          </p:txBody>
        </p:sp>
        <p:sp>
          <p:nvSpPr>
            <p:cNvPr id="11" name="Freeform: Shape 10">
              <a:extLst>
                <a:ext uri="{FF2B5EF4-FFF2-40B4-BE49-F238E27FC236}">
                  <a16:creationId xmlns:a16="http://schemas.microsoft.com/office/drawing/2014/main" id="{994C6558-DE9A-4B77-A3CE-11B4023E8B60}"/>
                </a:ext>
              </a:extLst>
            </p:cNvPr>
            <p:cNvSpPr/>
            <p:nvPr/>
          </p:nvSpPr>
          <p:spPr>
            <a:xfrm rot="53174">
              <a:off x="3574682" y="3186521"/>
              <a:ext cx="362569" cy="0"/>
            </a:xfrm>
            <a:custGeom>
              <a:avLst/>
              <a:gdLst/>
              <a:ahLst/>
              <a:cxnLst/>
              <a:rect l="0" t="0" r="0" b="0"/>
              <a:pathLst>
                <a:path>
                  <a:moveTo>
                    <a:pt x="0" y="0"/>
                  </a:moveTo>
                  <a:lnTo>
                    <a:pt x="362569" y="0"/>
                  </a:lnTo>
                </a:path>
              </a:pathLst>
            </a:custGeom>
            <a:no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Straight Connector 11">
              <a:extLst>
                <a:ext uri="{FF2B5EF4-FFF2-40B4-BE49-F238E27FC236}">
                  <a16:creationId xmlns:a16="http://schemas.microsoft.com/office/drawing/2014/main" id="{DC42AAF3-FCC3-4E93-8AD5-C5428E69E523}"/>
                </a:ext>
              </a:extLst>
            </p:cNvPr>
            <p:cNvSpPr/>
            <p:nvPr/>
          </p:nvSpPr>
          <p:spPr>
            <a:xfrm>
              <a:off x="3001443" y="3532904"/>
              <a:ext cx="0" cy="581977"/>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FBE64C3A-4ED9-4A9F-B853-ABB0007331FA}"/>
                </a:ext>
              </a:extLst>
            </p:cNvPr>
            <p:cNvSpPr/>
            <p:nvPr/>
          </p:nvSpPr>
          <p:spPr>
            <a:xfrm>
              <a:off x="2908316" y="4114881"/>
              <a:ext cx="186253" cy="116395"/>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FF30D6B5-545F-49FD-BD5E-1A448F182419}"/>
                </a:ext>
              </a:extLst>
            </p:cNvPr>
            <p:cNvSpPr/>
            <p:nvPr/>
          </p:nvSpPr>
          <p:spPr>
            <a:xfrm>
              <a:off x="3937230" y="2840138"/>
              <a:ext cx="1577402" cy="698373"/>
            </a:xfrm>
            <a:custGeom>
              <a:avLst/>
              <a:gdLst>
                <a:gd name="connsiteX0" fmla="*/ 0 w 1468536"/>
                <a:gd name="connsiteY0" fmla="*/ 349187 h 698373"/>
                <a:gd name="connsiteX1" fmla="*/ 279349 w 1468536"/>
                <a:gd name="connsiteY1" fmla="*/ 0 h 698373"/>
                <a:gd name="connsiteX2" fmla="*/ 1189187 w 1468536"/>
                <a:gd name="connsiteY2" fmla="*/ 0 h 698373"/>
                <a:gd name="connsiteX3" fmla="*/ 1468536 w 1468536"/>
                <a:gd name="connsiteY3" fmla="*/ 349187 h 698373"/>
                <a:gd name="connsiteX4" fmla="*/ 1189187 w 1468536"/>
                <a:gd name="connsiteY4" fmla="*/ 698373 h 698373"/>
                <a:gd name="connsiteX5" fmla="*/ 279349 w 1468536"/>
                <a:gd name="connsiteY5" fmla="*/ 698373 h 698373"/>
                <a:gd name="connsiteX6" fmla="*/ 0 w 1468536"/>
                <a:gd name="connsiteY6" fmla="*/ 349187 h 69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8536" h="698373">
                  <a:moveTo>
                    <a:pt x="0" y="349187"/>
                  </a:moveTo>
                  <a:lnTo>
                    <a:pt x="279349" y="0"/>
                  </a:lnTo>
                  <a:lnTo>
                    <a:pt x="1189187" y="0"/>
                  </a:lnTo>
                  <a:lnTo>
                    <a:pt x="1468536" y="349187"/>
                  </a:lnTo>
                  <a:lnTo>
                    <a:pt x="1189187" y="698373"/>
                  </a:lnTo>
                  <a:lnTo>
                    <a:pt x="279349" y="698373"/>
                  </a:lnTo>
                  <a:lnTo>
                    <a:pt x="0" y="349187"/>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337414" tIns="224400" rIns="337414" bIns="224400" numCol="1" spcCol="1270" anchor="ctr" anchorCtr="0">
              <a:noAutofit/>
            </a:bodyPr>
            <a:lstStyle/>
            <a:p>
              <a:pPr marL="0" lvl="0" indent="0" algn="ctr" defTabSz="711200">
                <a:lnSpc>
                  <a:spcPct val="90000"/>
                </a:lnSpc>
                <a:spcBef>
                  <a:spcPct val="0"/>
                </a:spcBef>
                <a:spcAft>
                  <a:spcPct val="35000"/>
                </a:spcAft>
                <a:buNone/>
              </a:pPr>
              <a:r>
                <a:rPr lang="en-US" sz="1600" b="1" kern="1200" dirty="0"/>
                <a:t>THE BYLAWS</a:t>
              </a:r>
            </a:p>
          </p:txBody>
        </p:sp>
        <p:sp>
          <p:nvSpPr>
            <p:cNvPr id="15" name="Freeform: Shape 14">
              <a:extLst>
                <a:ext uri="{FF2B5EF4-FFF2-40B4-BE49-F238E27FC236}">
                  <a16:creationId xmlns:a16="http://schemas.microsoft.com/office/drawing/2014/main" id="{08A9AB32-27BB-42B3-8B14-BACE76C45A2E}"/>
                </a:ext>
              </a:extLst>
            </p:cNvPr>
            <p:cNvSpPr/>
            <p:nvPr/>
          </p:nvSpPr>
          <p:spPr>
            <a:xfrm>
              <a:off x="3652332" y="390225"/>
              <a:ext cx="2039634" cy="1862328"/>
            </a:xfrm>
            <a:custGeom>
              <a:avLst/>
              <a:gdLst>
                <a:gd name="connsiteX0" fmla="*/ 0 w 2039634"/>
                <a:gd name="connsiteY0" fmla="*/ 0 h 1862328"/>
                <a:gd name="connsiteX1" fmla="*/ 2039634 w 2039634"/>
                <a:gd name="connsiteY1" fmla="*/ 0 h 1862328"/>
                <a:gd name="connsiteX2" fmla="*/ 2039634 w 2039634"/>
                <a:gd name="connsiteY2" fmla="*/ 1862328 h 1862328"/>
                <a:gd name="connsiteX3" fmla="*/ 0 w 2039634"/>
                <a:gd name="connsiteY3" fmla="*/ 1862328 h 1862328"/>
                <a:gd name="connsiteX4" fmla="*/ 0 w 2039634"/>
                <a:gd name="connsiteY4" fmla="*/ 0 h 186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634" h="1862328">
                  <a:moveTo>
                    <a:pt x="0" y="0"/>
                  </a:moveTo>
                  <a:lnTo>
                    <a:pt x="2039634" y="0"/>
                  </a:lnTo>
                  <a:lnTo>
                    <a:pt x="2039634" y="1862328"/>
                  </a:lnTo>
                  <a:lnTo>
                    <a:pt x="0" y="18623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400" kern="1200" dirty="0"/>
                <a:t>THESE ARE THE LAWS OF YOUR ORGANIZATION</a:t>
              </a:r>
            </a:p>
          </p:txBody>
        </p:sp>
        <p:sp>
          <p:nvSpPr>
            <p:cNvPr id="16" name="Freeform: Shape 15">
              <a:extLst>
                <a:ext uri="{FF2B5EF4-FFF2-40B4-BE49-F238E27FC236}">
                  <a16:creationId xmlns:a16="http://schemas.microsoft.com/office/drawing/2014/main" id="{E4FE6123-EE37-4DD6-B897-5650F1EF5A32}"/>
                </a:ext>
              </a:extLst>
            </p:cNvPr>
            <p:cNvSpPr/>
            <p:nvPr/>
          </p:nvSpPr>
          <p:spPr>
            <a:xfrm rot="34004">
              <a:off x="5405754" y="3192058"/>
              <a:ext cx="552670" cy="0"/>
            </a:xfrm>
            <a:custGeom>
              <a:avLst/>
              <a:gdLst/>
              <a:ahLst/>
              <a:cxnLst/>
              <a:rect l="0" t="0" r="0" b="0"/>
              <a:pathLst>
                <a:path>
                  <a:moveTo>
                    <a:pt x="0" y="0"/>
                  </a:moveTo>
                  <a:lnTo>
                    <a:pt x="552670" y="0"/>
                  </a:lnTo>
                </a:path>
              </a:pathLst>
            </a:custGeom>
            <a:no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Straight Connector 16">
              <a:extLst>
                <a:ext uri="{FF2B5EF4-FFF2-40B4-BE49-F238E27FC236}">
                  <a16:creationId xmlns:a16="http://schemas.microsoft.com/office/drawing/2014/main" id="{84C09454-8C87-498E-A823-5E94547F068B}"/>
                </a:ext>
              </a:extLst>
            </p:cNvPr>
            <p:cNvSpPr/>
            <p:nvPr/>
          </p:nvSpPr>
          <p:spPr>
            <a:xfrm>
              <a:off x="4671499" y="2258161"/>
              <a:ext cx="0" cy="581977"/>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8" name="Rectangle 17">
              <a:extLst>
                <a:ext uri="{FF2B5EF4-FFF2-40B4-BE49-F238E27FC236}">
                  <a16:creationId xmlns:a16="http://schemas.microsoft.com/office/drawing/2014/main" id="{61BD34CF-DC42-4351-B04B-0299056AD2BF}"/>
                </a:ext>
              </a:extLst>
            </p:cNvPr>
            <p:cNvSpPr/>
            <p:nvPr/>
          </p:nvSpPr>
          <p:spPr>
            <a:xfrm>
              <a:off x="4552216" y="2141765"/>
              <a:ext cx="238565" cy="116395"/>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306C27D5-A063-466D-B956-C6A165ADAB64}"/>
                </a:ext>
              </a:extLst>
            </p:cNvPr>
            <p:cNvSpPr/>
            <p:nvPr/>
          </p:nvSpPr>
          <p:spPr>
            <a:xfrm>
              <a:off x="5958411" y="2736537"/>
              <a:ext cx="1832796" cy="916509"/>
            </a:xfrm>
            <a:custGeom>
              <a:avLst/>
              <a:gdLst>
                <a:gd name="connsiteX0" fmla="*/ 0 w 1832796"/>
                <a:gd name="connsiteY0" fmla="*/ 458255 h 916509"/>
                <a:gd name="connsiteX1" fmla="*/ 366604 w 1832796"/>
                <a:gd name="connsiteY1" fmla="*/ 0 h 916509"/>
                <a:gd name="connsiteX2" fmla="*/ 1466192 w 1832796"/>
                <a:gd name="connsiteY2" fmla="*/ 0 h 916509"/>
                <a:gd name="connsiteX3" fmla="*/ 1832796 w 1832796"/>
                <a:gd name="connsiteY3" fmla="*/ 458255 h 916509"/>
                <a:gd name="connsiteX4" fmla="*/ 1466192 w 1832796"/>
                <a:gd name="connsiteY4" fmla="*/ 916509 h 916509"/>
                <a:gd name="connsiteX5" fmla="*/ 366604 w 1832796"/>
                <a:gd name="connsiteY5" fmla="*/ 916509 h 916509"/>
                <a:gd name="connsiteX6" fmla="*/ 0 w 1832796"/>
                <a:gd name="connsiteY6" fmla="*/ 458255 h 91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2796" h="916509">
                  <a:moveTo>
                    <a:pt x="0" y="458255"/>
                  </a:moveTo>
                  <a:lnTo>
                    <a:pt x="366604" y="0"/>
                  </a:lnTo>
                  <a:lnTo>
                    <a:pt x="1466192" y="0"/>
                  </a:lnTo>
                  <a:lnTo>
                    <a:pt x="1832796" y="458255"/>
                  </a:lnTo>
                  <a:lnTo>
                    <a:pt x="1466192" y="916509"/>
                  </a:lnTo>
                  <a:lnTo>
                    <a:pt x="366604" y="916509"/>
                  </a:lnTo>
                  <a:lnTo>
                    <a:pt x="0" y="458255"/>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389234" tIns="251784" rIns="389234" bIns="251784" numCol="1" spcCol="1270" anchor="ctr" anchorCtr="0">
              <a:noAutofit/>
            </a:bodyPr>
            <a:lstStyle/>
            <a:p>
              <a:pPr marL="0" lvl="0" indent="0" algn="ctr" defTabSz="666750">
                <a:lnSpc>
                  <a:spcPct val="90000"/>
                </a:lnSpc>
                <a:spcBef>
                  <a:spcPct val="0"/>
                </a:spcBef>
                <a:spcAft>
                  <a:spcPct val="35000"/>
                </a:spcAft>
                <a:buNone/>
              </a:pPr>
              <a:r>
                <a:rPr lang="en-US" sz="1500" b="1" kern="1200" dirty="0"/>
                <a:t>MEETINGS AND DECISIONS</a:t>
              </a:r>
            </a:p>
          </p:txBody>
        </p:sp>
        <p:sp>
          <p:nvSpPr>
            <p:cNvPr id="20" name="Freeform: Shape 19">
              <a:extLst>
                <a:ext uri="{FF2B5EF4-FFF2-40B4-BE49-F238E27FC236}">
                  <a16:creationId xmlns:a16="http://schemas.microsoft.com/office/drawing/2014/main" id="{4E2F82CB-DCE1-4DD7-9C03-73585FBF72DF}"/>
                </a:ext>
              </a:extLst>
            </p:cNvPr>
            <p:cNvSpPr/>
            <p:nvPr/>
          </p:nvSpPr>
          <p:spPr>
            <a:xfrm>
              <a:off x="5602034" y="3951502"/>
              <a:ext cx="2545550" cy="2444026"/>
            </a:xfrm>
            <a:custGeom>
              <a:avLst/>
              <a:gdLst>
                <a:gd name="connsiteX0" fmla="*/ 0 w 2545550"/>
                <a:gd name="connsiteY0" fmla="*/ 0 h 2444026"/>
                <a:gd name="connsiteX1" fmla="*/ 2545550 w 2545550"/>
                <a:gd name="connsiteY1" fmla="*/ 0 h 2444026"/>
                <a:gd name="connsiteX2" fmla="*/ 2545550 w 2545550"/>
                <a:gd name="connsiteY2" fmla="*/ 2444026 h 2444026"/>
                <a:gd name="connsiteX3" fmla="*/ 0 w 2545550"/>
                <a:gd name="connsiteY3" fmla="*/ 2444026 h 2444026"/>
                <a:gd name="connsiteX4" fmla="*/ 0 w 2545550"/>
                <a:gd name="connsiteY4" fmla="*/ 0 h 244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550" h="2444026">
                  <a:moveTo>
                    <a:pt x="0" y="0"/>
                  </a:moveTo>
                  <a:lnTo>
                    <a:pt x="2545550" y="0"/>
                  </a:lnTo>
                  <a:lnTo>
                    <a:pt x="2545550" y="2444026"/>
                  </a:lnTo>
                  <a:lnTo>
                    <a:pt x="0" y="24440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endParaRPr lang="en-US" sz="1400" kern="1200" dirty="0"/>
            </a:p>
            <a:p>
              <a:pPr marL="0" lvl="0" indent="0" algn="ctr" defTabSz="533400">
                <a:lnSpc>
                  <a:spcPct val="90000"/>
                </a:lnSpc>
                <a:spcBef>
                  <a:spcPct val="0"/>
                </a:spcBef>
                <a:spcAft>
                  <a:spcPct val="35000"/>
                </a:spcAft>
                <a:buNone/>
              </a:pPr>
              <a:endParaRPr lang="en-US" sz="1400" kern="1200" dirty="0"/>
            </a:p>
            <a:p>
              <a:pPr marL="0" lvl="0" indent="0" algn="ctr" defTabSz="533400">
                <a:lnSpc>
                  <a:spcPct val="90000"/>
                </a:lnSpc>
                <a:spcBef>
                  <a:spcPct val="0"/>
                </a:spcBef>
                <a:spcAft>
                  <a:spcPct val="35000"/>
                </a:spcAft>
                <a:buNone/>
              </a:pPr>
              <a:r>
                <a:rPr lang="en-US" sz="1400" kern="1200" dirty="0"/>
                <a:t>WHO DOES WHAT AND HOW ARE DECISIONS MADE?</a:t>
              </a:r>
            </a:p>
          </p:txBody>
        </p:sp>
        <p:sp>
          <p:nvSpPr>
            <p:cNvPr id="21" name="Freeform: Shape 20">
              <a:extLst>
                <a:ext uri="{FF2B5EF4-FFF2-40B4-BE49-F238E27FC236}">
                  <a16:creationId xmlns:a16="http://schemas.microsoft.com/office/drawing/2014/main" id="{4AE702B7-C1BA-4ACD-8278-DDB678D5C712}"/>
                </a:ext>
              </a:extLst>
            </p:cNvPr>
            <p:cNvSpPr/>
            <p:nvPr/>
          </p:nvSpPr>
          <p:spPr>
            <a:xfrm rot="21500747">
              <a:off x="7791130" y="3189474"/>
              <a:ext cx="368387" cy="0"/>
            </a:xfrm>
            <a:custGeom>
              <a:avLst/>
              <a:gdLst/>
              <a:ahLst/>
              <a:cxnLst/>
              <a:rect l="0" t="0" r="0" b="0"/>
              <a:pathLst>
                <a:path>
                  <a:moveTo>
                    <a:pt x="0" y="0"/>
                  </a:moveTo>
                  <a:lnTo>
                    <a:pt x="368387" y="0"/>
                  </a:lnTo>
                </a:path>
              </a:pathLst>
            </a:custGeom>
            <a:no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Straight Connector 21">
              <a:extLst>
                <a:ext uri="{FF2B5EF4-FFF2-40B4-BE49-F238E27FC236}">
                  <a16:creationId xmlns:a16="http://schemas.microsoft.com/office/drawing/2014/main" id="{0A4CC849-D969-4CD6-AE37-8718499EBB89}"/>
                </a:ext>
              </a:extLst>
            </p:cNvPr>
            <p:cNvSpPr/>
            <p:nvPr/>
          </p:nvSpPr>
          <p:spPr>
            <a:xfrm>
              <a:off x="6874809" y="3453088"/>
              <a:ext cx="0" cy="763758"/>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3" name="Rectangle 22">
              <a:extLst>
                <a:ext uri="{FF2B5EF4-FFF2-40B4-BE49-F238E27FC236}">
                  <a16:creationId xmlns:a16="http://schemas.microsoft.com/office/drawing/2014/main" id="{0557B164-3D48-4EEF-BB23-FCFC1CF7BFBC}"/>
                </a:ext>
              </a:extLst>
            </p:cNvPr>
            <p:cNvSpPr/>
            <p:nvPr/>
          </p:nvSpPr>
          <p:spPr>
            <a:xfrm>
              <a:off x="6725939" y="4107777"/>
              <a:ext cx="297739" cy="152751"/>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DEB55FC0-7248-4905-A79D-1450C63AFF74}"/>
                </a:ext>
              </a:extLst>
            </p:cNvPr>
            <p:cNvSpPr/>
            <p:nvPr/>
          </p:nvSpPr>
          <p:spPr>
            <a:xfrm>
              <a:off x="8159441" y="2834971"/>
              <a:ext cx="1402296" cy="698373"/>
            </a:xfrm>
            <a:custGeom>
              <a:avLst/>
              <a:gdLst>
                <a:gd name="connsiteX0" fmla="*/ 0 w 1402296"/>
                <a:gd name="connsiteY0" fmla="*/ 349187 h 698373"/>
                <a:gd name="connsiteX1" fmla="*/ 279349 w 1402296"/>
                <a:gd name="connsiteY1" fmla="*/ 0 h 698373"/>
                <a:gd name="connsiteX2" fmla="*/ 1122947 w 1402296"/>
                <a:gd name="connsiteY2" fmla="*/ 0 h 698373"/>
                <a:gd name="connsiteX3" fmla="*/ 1402296 w 1402296"/>
                <a:gd name="connsiteY3" fmla="*/ 349187 h 698373"/>
                <a:gd name="connsiteX4" fmla="*/ 1122947 w 1402296"/>
                <a:gd name="connsiteY4" fmla="*/ 698373 h 698373"/>
                <a:gd name="connsiteX5" fmla="*/ 279349 w 1402296"/>
                <a:gd name="connsiteY5" fmla="*/ 698373 h 698373"/>
                <a:gd name="connsiteX6" fmla="*/ 0 w 1402296"/>
                <a:gd name="connsiteY6" fmla="*/ 349187 h 69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296" h="698373">
                  <a:moveTo>
                    <a:pt x="0" y="349187"/>
                  </a:moveTo>
                  <a:lnTo>
                    <a:pt x="279349" y="0"/>
                  </a:lnTo>
                  <a:lnTo>
                    <a:pt x="1122947" y="0"/>
                  </a:lnTo>
                  <a:lnTo>
                    <a:pt x="1402296" y="349187"/>
                  </a:lnTo>
                  <a:lnTo>
                    <a:pt x="1122947" y="698373"/>
                  </a:lnTo>
                  <a:lnTo>
                    <a:pt x="279349" y="698373"/>
                  </a:lnTo>
                  <a:lnTo>
                    <a:pt x="0" y="349187"/>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316654" tIns="211252" rIns="316654" bIns="211252" numCol="1" spcCol="1270" anchor="ctr" anchorCtr="0">
              <a:noAutofit/>
            </a:bodyPr>
            <a:lstStyle/>
            <a:p>
              <a:pPr marL="0" lvl="0" indent="0" algn="ctr" defTabSz="622300">
                <a:lnSpc>
                  <a:spcPct val="90000"/>
                </a:lnSpc>
                <a:spcBef>
                  <a:spcPct val="0"/>
                </a:spcBef>
                <a:spcAft>
                  <a:spcPct val="35000"/>
                </a:spcAft>
                <a:buNone/>
              </a:pPr>
              <a:r>
                <a:rPr lang="en-US" sz="1400" b="1" kern="1200" dirty="0"/>
                <a:t>ADDING VALUE</a:t>
              </a:r>
            </a:p>
          </p:txBody>
        </p:sp>
        <p:sp>
          <p:nvSpPr>
            <p:cNvPr id="25" name="Freeform: Shape 24">
              <a:extLst>
                <a:ext uri="{FF2B5EF4-FFF2-40B4-BE49-F238E27FC236}">
                  <a16:creationId xmlns:a16="http://schemas.microsoft.com/office/drawing/2014/main" id="{B5874AC8-DC3E-4F63-84E4-D6796BA00741}"/>
                </a:ext>
              </a:extLst>
            </p:cNvPr>
            <p:cNvSpPr/>
            <p:nvPr/>
          </p:nvSpPr>
          <p:spPr>
            <a:xfrm>
              <a:off x="7886772" y="274270"/>
              <a:ext cx="1947634" cy="1862328"/>
            </a:xfrm>
            <a:custGeom>
              <a:avLst/>
              <a:gdLst>
                <a:gd name="connsiteX0" fmla="*/ 0 w 1947634"/>
                <a:gd name="connsiteY0" fmla="*/ 0 h 1862328"/>
                <a:gd name="connsiteX1" fmla="*/ 1947634 w 1947634"/>
                <a:gd name="connsiteY1" fmla="*/ 0 h 1862328"/>
                <a:gd name="connsiteX2" fmla="*/ 1947634 w 1947634"/>
                <a:gd name="connsiteY2" fmla="*/ 1862328 h 1862328"/>
                <a:gd name="connsiteX3" fmla="*/ 0 w 1947634"/>
                <a:gd name="connsiteY3" fmla="*/ 1862328 h 1862328"/>
                <a:gd name="connsiteX4" fmla="*/ 0 w 1947634"/>
                <a:gd name="connsiteY4" fmla="*/ 0 h 186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634" h="1862328">
                  <a:moveTo>
                    <a:pt x="0" y="0"/>
                  </a:moveTo>
                  <a:lnTo>
                    <a:pt x="1947634" y="0"/>
                  </a:lnTo>
                  <a:lnTo>
                    <a:pt x="1947634" y="1862328"/>
                  </a:lnTo>
                  <a:lnTo>
                    <a:pt x="0" y="18623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400" kern="1200" dirty="0"/>
                <a:t>HOW DOES EACH MEMBER BRING ADDED VALUE?</a:t>
              </a:r>
            </a:p>
          </p:txBody>
        </p:sp>
        <p:sp>
          <p:nvSpPr>
            <p:cNvPr id="26" name="Freeform: Shape 25">
              <a:extLst>
                <a:ext uri="{FF2B5EF4-FFF2-40B4-BE49-F238E27FC236}">
                  <a16:creationId xmlns:a16="http://schemas.microsoft.com/office/drawing/2014/main" id="{5C48A3FD-0FFF-4A66-8EC5-1A73AA1BDD66}"/>
                </a:ext>
              </a:extLst>
            </p:cNvPr>
            <p:cNvSpPr/>
            <p:nvPr/>
          </p:nvSpPr>
          <p:spPr>
            <a:xfrm rot="21558812">
              <a:off x="9561709" y="3179227"/>
              <a:ext cx="823060" cy="0"/>
            </a:xfrm>
            <a:custGeom>
              <a:avLst/>
              <a:gdLst/>
              <a:ahLst/>
              <a:cxnLst/>
              <a:rect l="0" t="0" r="0" b="0"/>
              <a:pathLst>
                <a:path>
                  <a:moveTo>
                    <a:pt x="0" y="0"/>
                  </a:moveTo>
                  <a:lnTo>
                    <a:pt x="823060" y="0"/>
                  </a:lnTo>
                </a:path>
              </a:pathLst>
            </a:custGeom>
            <a:no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Straight Connector 26">
              <a:extLst>
                <a:ext uri="{FF2B5EF4-FFF2-40B4-BE49-F238E27FC236}">
                  <a16:creationId xmlns:a16="http://schemas.microsoft.com/office/drawing/2014/main" id="{AB8AD456-CD26-4E7E-92A8-C3C6EDC56991}"/>
                </a:ext>
              </a:extLst>
            </p:cNvPr>
            <p:cNvSpPr/>
            <p:nvPr/>
          </p:nvSpPr>
          <p:spPr>
            <a:xfrm>
              <a:off x="8860590" y="2252993"/>
              <a:ext cx="0" cy="581977"/>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8" name="Rectangle 27">
              <a:extLst>
                <a:ext uri="{FF2B5EF4-FFF2-40B4-BE49-F238E27FC236}">
                  <a16:creationId xmlns:a16="http://schemas.microsoft.com/office/drawing/2014/main" id="{C4D3063B-D9EE-4D83-A15F-8FB2AE60F433}"/>
                </a:ext>
              </a:extLst>
            </p:cNvPr>
            <p:cNvSpPr/>
            <p:nvPr/>
          </p:nvSpPr>
          <p:spPr>
            <a:xfrm>
              <a:off x="8746687" y="2136598"/>
              <a:ext cx="227804" cy="116395"/>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9" name="Freeform: Shape 28">
              <a:extLst>
                <a:ext uri="{FF2B5EF4-FFF2-40B4-BE49-F238E27FC236}">
                  <a16:creationId xmlns:a16="http://schemas.microsoft.com/office/drawing/2014/main" id="{CFADB54F-4E22-4C61-AACE-2525383C96BC}"/>
                </a:ext>
              </a:extLst>
            </p:cNvPr>
            <p:cNvSpPr/>
            <p:nvPr/>
          </p:nvSpPr>
          <p:spPr>
            <a:xfrm>
              <a:off x="9964228" y="2641960"/>
              <a:ext cx="1832796" cy="1039308"/>
            </a:xfrm>
            <a:custGeom>
              <a:avLst/>
              <a:gdLst>
                <a:gd name="connsiteX0" fmla="*/ 0 w 1412284"/>
                <a:gd name="connsiteY0" fmla="*/ 0 h 1242545"/>
                <a:gd name="connsiteX1" fmla="*/ 915266 w 1412284"/>
                <a:gd name="connsiteY1" fmla="*/ 0 h 1242545"/>
                <a:gd name="connsiteX2" fmla="*/ 1412284 w 1412284"/>
                <a:gd name="connsiteY2" fmla="*/ 621273 h 1242545"/>
                <a:gd name="connsiteX3" fmla="*/ 915266 w 1412284"/>
                <a:gd name="connsiteY3" fmla="*/ 1242545 h 1242545"/>
                <a:gd name="connsiteX4" fmla="*/ 0 w 1412284"/>
                <a:gd name="connsiteY4" fmla="*/ 1242545 h 1242545"/>
                <a:gd name="connsiteX5" fmla="*/ 0 w 1412284"/>
                <a:gd name="connsiteY5" fmla="*/ 0 h 124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2284" h="1242545">
                  <a:moveTo>
                    <a:pt x="1412284" y="1242545"/>
                  </a:moveTo>
                  <a:lnTo>
                    <a:pt x="497018" y="1242545"/>
                  </a:lnTo>
                  <a:lnTo>
                    <a:pt x="0" y="621272"/>
                  </a:lnTo>
                  <a:lnTo>
                    <a:pt x="497018" y="0"/>
                  </a:lnTo>
                  <a:lnTo>
                    <a:pt x="1412284" y="0"/>
                  </a:lnTo>
                  <a:lnTo>
                    <a:pt x="1412284" y="1242545"/>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339949" tIns="91440" rIns="91440" bIns="91441" numCol="1" spcCol="1270" anchor="ctr" anchorCtr="0">
              <a:noAutofit/>
            </a:bodyPr>
            <a:lstStyle/>
            <a:p>
              <a:pPr marL="0" lvl="0" indent="0" algn="ctr" defTabSz="533400">
                <a:lnSpc>
                  <a:spcPct val="90000"/>
                </a:lnSpc>
                <a:spcBef>
                  <a:spcPct val="0"/>
                </a:spcBef>
                <a:spcAft>
                  <a:spcPct val="35000"/>
                </a:spcAft>
                <a:buNone/>
              </a:pPr>
              <a:r>
                <a:rPr lang="en-US" sz="1200" b="1" kern="1200" dirty="0"/>
                <a:t>QUESTIONS AND DISCUSSION</a:t>
              </a:r>
            </a:p>
          </p:txBody>
        </p:sp>
        <p:sp>
          <p:nvSpPr>
            <p:cNvPr id="30" name="Rectangle 29">
              <a:extLst>
                <a:ext uri="{FF2B5EF4-FFF2-40B4-BE49-F238E27FC236}">
                  <a16:creationId xmlns:a16="http://schemas.microsoft.com/office/drawing/2014/main" id="{904F90B5-C53F-4603-BD75-2BCAA8F42C21}"/>
                </a:ext>
              </a:extLst>
            </p:cNvPr>
            <p:cNvSpPr/>
            <p:nvPr/>
          </p:nvSpPr>
          <p:spPr>
            <a:xfrm>
              <a:off x="10110129" y="3496292"/>
              <a:ext cx="1961506" cy="33134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Straight Connector 31">
              <a:extLst>
                <a:ext uri="{FF2B5EF4-FFF2-40B4-BE49-F238E27FC236}">
                  <a16:creationId xmlns:a16="http://schemas.microsoft.com/office/drawing/2014/main" id="{7E04583B-C5CF-4439-83D4-D749D44CB17E}"/>
                </a:ext>
              </a:extLst>
            </p:cNvPr>
            <p:cNvSpPr/>
            <p:nvPr/>
          </p:nvSpPr>
          <p:spPr>
            <a:xfrm>
              <a:off x="11090882" y="3296744"/>
              <a:ext cx="0" cy="1035454"/>
            </a:xfrm>
            <a:prstGeom prst="line">
              <a:avLst/>
            </a:prstGeom>
            <a:noFill/>
            <a:ln w="1270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3" name="Rectangle 32">
              <a:extLst>
                <a:ext uri="{FF2B5EF4-FFF2-40B4-BE49-F238E27FC236}">
                  <a16:creationId xmlns:a16="http://schemas.microsoft.com/office/drawing/2014/main" id="{65BCA294-AE1C-4FF4-997F-7AD1571FC3A1}"/>
                </a:ext>
              </a:extLst>
            </p:cNvPr>
            <p:cNvSpPr/>
            <p:nvPr/>
          </p:nvSpPr>
          <p:spPr>
            <a:xfrm>
              <a:off x="10976169" y="4060112"/>
              <a:ext cx="229427" cy="207090"/>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204954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8A66977-9B4F-4B2C-AE86-901641B90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 name="Title 2">
            <a:extLst>
              <a:ext uri="{FF2B5EF4-FFF2-40B4-BE49-F238E27FC236}">
                <a16:creationId xmlns:a16="http://schemas.microsoft.com/office/drawing/2014/main" id="{38CB3FF4-246B-4AAF-9BC6-82455FDC7E96}"/>
              </a:ext>
            </a:extLst>
          </p:cNvPr>
          <p:cNvSpPr>
            <a:spLocks noGrp="1"/>
          </p:cNvSpPr>
          <p:nvPr>
            <p:ph type="title"/>
          </p:nvPr>
        </p:nvSpPr>
        <p:spPr>
          <a:xfrm>
            <a:off x="1066800" y="642594"/>
            <a:ext cx="10058400" cy="1371600"/>
          </a:xfrm>
        </p:spPr>
        <p:txBody>
          <a:bodyPr>
            <a:normAutofit/>
          </a:bodyPr>
          <a:lstStyle/>
          <a:p>
            <a:r>
              <a:rPr lang="en-CA" sz="5400" dirty="0"/>
              <a:t>Best practices in governance</a:t>
            </a:r>
          </a:p>
        </p:txBody>
      </p:sp>
      <p:graphicFrame>
        <p:nvGraphicFramePr>
          <p:cNvPr id="16" name="Text Placeholder 3">
            <a:extLst>
              <a:ext uri="{FF2B5EF4-FFF2-40B4-BE49-F238E27FC236}">
                <a16:creationId xmlns:a16="http://schemas.microsoft.com/office/drawing/2014/main" id="{D4BD0E57-3FFF-49AE-93B6-76FE9542A228}"/>
              </a:ext>
            </a:extLst>
          </p:cNvPr>
          <p:cNvGraphicFramePr>
            <a:graphicFrameLocks noGrp="1"/>
          </p:cNvGraphicFramePr>
          <p:nvPr>
            <p:ph idx="1"/>
            <p:extLst>
              <p:ext uri="{D42A27DB-BD31-4B8C-83A1-F6EECF244321}">
                <p14:modId xmlns:p14="http://schemas.microsoft.com/office/powerpoint/2010/main" val="3493929760"/>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2">
            <a:extLst>
              <a:ext uri="{FF2B5EF4-FFF2-40B4-BE49-F238E27FC236}">
                <a16:creationId xmlns:a16="http://schemas.microsoft.com/office/drawing/2014/main" id="{E03E67E1-238E-4B23-AFCF-85FE14C7E262}"/>
              </a:ext>
            </a:extLst>
          </p:cNvPr>
          <p:cNvSpPr txBox="1">
            <a:spLocks/>
          </p:cNvSpPr>
          <p:nvPr/>
        </p:nvSpPr>
        <p:spPr>
          <a:xfrm>
            <a:off x="1066800" y="5266944"/>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en-CA" sz="3300" dirty="0"/>
              <a:t>And that is each individual board member’s responsibility</a:t>
            </a:r>
          </a:p>
        </p:txBody>
      </p:sp>
    </p:spTree>
    <p:extLst>
      <p:ext uri="{BB962C8B-B14F-4D97-AF65-F5344CB8AC3E}">
        <p14:creationId xmlns:p14="http://schemas.microsoft.com/office/powerpoint/2010/main" val="54955277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C027FAD0-B78E-4C3F-AF0D-4DCBF6653525}"/>
              </a:ext>
            </a:extLst>
          </p:cNvPr>
          <p:cNvPicPr>
            <a:picLocks noChangeAspect="1"/>
          </p:cNvPicPr>
          <p:nvPr/>
        </p:nvPicPr>
        <p:blipFill rotWithShape="1">
          <a:blip r:embed="rId2"/>
          <a:srcRect t="14112" b="983"/>
          <a:stretch/>
        </p:blipFill>
        <p:spPr>
          <a:xfrm>
            <a:off x="-1" y="10"/>
            <a:ext cx="12192000" cy="6857988"/>
          </a:xfrm>
          <a:prstGeom prst="rect">
            <a:avLst/>
          </a:prstGeom>
        </p:spPr>
      </p:pic>
      <p:sp>
        <p:nvSpPr>
          <p:cNvPr id="9" name="Rectangle 8">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87614-27C1-4079-ABF8-8DE4D6EF4DB3}"/>
              </a:ext>
            </a:extLst>
          </p:cNvPr>
          <p:cNvSpPr>
            <a:spLocks noGrp="1"/>
          </p:cNvSpPr>
          <p:nvPr>
            <p:ph type="ctrTitle"/>
          </p:nvPr>
        </p:nvSpPr>
        <p:spPr>
          <a:xfrm>
            <a:off x="372723" y="4956811"/>
            <a:ext cx="11439414" cy="897439"/>
          </a:xfrm>
        </p:spPr>
        <p:txBody>
          <a:bodyPr>
            <a:normAutofit/>
          </a:bodyPr>
          <a:lstStyle/>
          <a:p>
            <a:r>
              <a:rPr lang="en-CA" sz="4400">
                <a:solidFill>
                  <a:schemeClr val="tx1"/>
                </a:solidFill>
              </a:rPr>
              <a:t>THE BYLAWS</a:t>
            </a:r>
          </a:p>
        </p:txBody>
      </p:sp>
      <p:sp>
        <p:nvSpPr>
          <p:cNvPr id="3" name="Subtitle 2">
            <a:extLst>
              <a:ext uri="{FF2B5EF4-FFF2-40B4-BE49-F238E27FC236}">
                <a16:creationId xmlns:a16="http://schemas.microsoft.com/office/drawing/2014/main" id="{1DC1319D-2BA8-4175-B75D-E3DFB6565922}"/>
              </a:ext>
            </a:extLst>
          </p:cNvPr>
          <p:cNvSpPr>
            <a:spLocks noGrp="1"/>
          </p:cNvSpPr>
          <p:nvPr>
            <p:ph type="subTitle" idx="1"/>
          </p:nvPr>
        </p:nvSpPr>
        <p:spPr>
          <a:xfrm>
            <a:off x="764275" y="5783001"/>
            <a:ext cx="10656310" cy="425961"/>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30691531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B42B-720F-4057-8600-BE1B8799F7D8}"/>
              </a:ext>
            </a:extLst>
          </p:cNvPr>
          <p:cNvSpPr>
            <a:spLocks noGrp="1"/>
          </p:cNvSpPr>
          <p:nvPr>
            <p:ph type="title"/>
          </p:nvPr>
        </p:nvSpPr>
        <p:spPr/>
        <p:txBody>
          <a:bodyPr/>
          <a:lstStyle/>
          <a:p>
            <a:r>
              <a:rPr lang="en-CA" dirty="0"/>
              <a:t>MAIN TYPES OF BOARDS</a:t>
            </a:r>
          </a:p>
        </p:txBody>
      </p:sp>
      <p:sp>
        <p:nvSpPr>
          <p:cNvPr id="3" name="Content Placeholder 2">
            <a:extLst>
              <a:ext uri="{FF2B5EF4-FFF2-40B4-BE49-F238E27FC236}">
                <a16:creationId xmlns:a16="http://schemas.microsoft.com/office/drawing/2014/main" id="{8ABB19C7-0491-4AD5-8CF8-F2B82022A3A4}"/>
              </a:ext>
            </a:extLst>
          </p:cNvPr>
          <p:cNvSpPr>
            <a:spLocks noGrp="1"/>
          </p:cNvSpPr>
          <p:nvPr>
            <p:ph idx="1"/>
          </p:nvPr>
        </p:nvSpPr>
        <p:spPr/>
        <p:txBody>
          <a:bodyPr>
            <a:normAutofit/>
          </a:bodyPr>
          <a:lstStyle/>
          <a:p>
            <a:pPr>
              <a:buFont typeface="Wingdings" panose="05000000000000000000" pitchFamily="2" charset="2"/>
              <a:buChar char="Ø"/>
            </a:pPr>
            <a:r>
              <a:rPr lang="en-CA" sz="3600" dirty="0"/>
              <a:t>Policy (Carver Model)</a:t>
            </a:r>
          </a:p>
          <a:p>
            <a:pPr>
              <a:buFont typeface="Wingdings" panose="05000000000000000000" pitchFamily="2" charset="2"/>
              <a:buChar char="Ø"/>
            </a:pPr>
            <a:r>
              <a:rPr lang="en-CA" sz="3600" dirty="0"/>
              <a:t>Advisory</a:t>
            </a:r>
          </a:p>
          <a:p>
            <a:pPr>
              <a:buFont typeface="Wingdings" panose="05000000000000000000" pitchFamily="2" charset="2"/>
              <a:buChar char="Ø"/>
            </a:pPr>
            <a:r>
              <a:rPr lang="en-CA" sz="3600" dirty="0"/>
              <a:t>Management</a:t>
            </a:r>
          </a:p>
          <a:p>
            <a:pPr>
              <a:buFont typeface="Wingdings" panose="05000000000000000000" pitchFamily="2" charset="2"/>
              <a:buChar char="Ø"/>
            </a:pPr>
            <a:r>
              <a:rPr lang="en-CA" sz="3600" dirty="0"/>
              <a:t>Collaborative </a:t>
            </a:r>
          </a:p>
        </p:txBody>
      </p:sp>
    </p:spTree>
    <p:extLst>
      <p:ext uri="{BB962C8B-B14F-4D97-AF65-F5344CB8AC3E}">
        <p14:creationId xmlns:p14="http://schemas.microsoft.com/office/powerpoint/2010/main" val="296598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1CDF-A325-4924-8A0F-EE40232669B2}"/>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F25C754C-52F4-4FFD-B1E0-628F8DAE5C71}"/>
              </a:ext>
            </a:extLst>
          </p:cNvPr>
          <p:cNvSpPr>
            <a:spLocks noGrp="1"/>
          </p:cNvSpPr>
          <p:nvPr>
            <p:ph idx="1"/>
          </p:nvPr>
        </p:nvSpPr>
        <p:spPr/>
        <p:txBody>
          <a:bodyPr/>
          <a:lstStyle/>
          <a:p>
            <a:endParaRPr lang="en-CA"/>
          </a:p>
        </p:txBody>
      </p:sp>
      <p:sp>
        <p:nvSpPr>
          <p:cNvPr id="4" name="Rectangle 3">
            <a:extLst>
              <a:ext uri="{FF2B5EF4-FFF2-40B4-BE49-F238E27FC236}">
                <a16:creationId xmlns:a16="http://schemas.microsoft.com/office/drawing/2014/main" id="{70CE1608-B67C-4033-86EF-0446B6F5FF42}"/>
              </a:ext>
            </a:extLst>
          </p:cNvPr>
          <p:cNvSpPr/>
          <p:nvPr/>
        </p:nvSpPr>
        <p:spPr>
          <a:xfrm>
            <a:off x="191069" y="163773"/>
            <a:ext cx="11887200" cy="64826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 name="Rectangle 4">
            <a:extLst>
              <a:ext uri="{FF2B5EF4-FFF2-40B4-BE49-F238E27FC236}">
                <a16:creationId xmlns:a16="http://schemas.microsoft.com/office/drawing/2014/main" id="{EB8EF2ED-37DA-4B87-B4C2-1A7A5DB11589}"/>
              </a:ext>
            </a:extLst>
          </p:cNvPr>
          <p:cNvSpPr/>
          <p:nvPr/>
        </p:nvSpPr>
        <p:spPr>
          <a:xfrm>
            <a:off x="400335" y="230145"/>
            <a:ext cx="11468668" cy="205811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6" name="Rectangle 5">
            <a:extLst>
              <a:ext uri="{FF2B5EF4-FFF2-40B4-BE49-F238E27FC236}">
                <a16:creationId xmlns:a16="http://schemas.microsoft.com/office/drawing/2014/main" id="{868B65A4-F8B4-45BA-B94F-CB51F8A47ABF}"/>
              </a:ext>
            </a:extLst>
          </p:cNvPr>
          <p:cNvSpPr/>
          <p:nvPr/>
        </p:nvSpPr>
        <p:spPr>
          <a:xfrm>
            <a:off x="409431" y="2387022"/>
            <a:ext cx="11468668" cy="205811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CA"/>
          </a:p>
        </p:txBody>
      </p:sp>
      <p:sp>
        <p:nvSpPr>
          <p:cNvPr id="7" name="Rectangle 6">
            <a:extLst>
              <a:ext uri="{FF2B5EF4-FFF2-40B4-BE49-F238E27FC236}">
                <a16:creationId xmlns:a16="http://schemas.microsoft.com/office/drawing/2014/main" id="{BF5FB0A8-7D52-430C-A286-165898373A2E}"/>
              </a:ext>
            </a:extLst>
          </p:cNvPr>
          <p:cNvSpPr/>
          <p:nvPr/>
        </p:nvSpPr>
        <p:spPr>
          <a:xfrm>
            <a:off x="423079" y="4537121"/>
            <a:ext cx="6619166" cy="2058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353495DA-F26A-4318-96FC-939E2AE74776}"/>
              </a:ext>
            </a:extLst>
          </p:cNvPr>
          <p:cNvSpPr/>
          <p:nvPr/>
        </p:nvSpPr>
        <p:spPr>
          <a:xfrm>
            <a:off x="7153706" y="4513375"/>
            <a:ext cx="4724393" cy="205811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9" name="Arrow: Pentagon 8">
            <a:extLst>
              <a:ext uri="{FF2B5EF4-FFF2-40B4-BE49-F238E27FC236}">
                <a16:creationId xmlns:a16="http://schemas.microsoft.com/office/drawing/2014/main" id="{C1AFD661-CF2D-49CB-99FE-CD704A18C3AD}"/>
              </a:ext>
            </a:extLst>
          </p:cNvPr>
          <p:cNvSpPr/>
          <p:nvPr/>
        </p:nvSpPr>
        <p:spPr>
          <a:xfrm rot="5400000">
            <a:off x="800099" y="357828"/>
            <a:ext cx="1910687" cy="184472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CA" sz="3200" b="1" dirty="0">
                <a:effectLst>
                  <a:outerShdw blurRad="50800" dist="38100" dir="5400000" algn="t" rotWithShape="0">
                    <a:prstClr val="black">
                      <a:alpha val="40000"/>
                    </a:prstClr>
                  </a:outerShdw>
                </a:effectLst>
              </a:rPr>
              <a:t>LAWS</a:t>
            </a:r>
          </a:p>
        </p:txBody>
      </p:sp>
      <p:sp>
        <p:nvSpPr>
          <p:cNvPr id="10" name="Arrow: Pentagon 9">
            <a:extLst>
              <a:ext uri="{FF2B5EF4-FFF2-40B4-BE49-F238E27FC236}">
                <a16:creationId xmlns:a16="http://schemas.microsoft.com/office/drawing/2014/main" id="{A405A9D7-6874-45C5-8D2F-71A96185771C}"/>
              </a:ext>
            </a:extLst>
          </p:cNvPr>
          <p:cNvSpPr/>
          <p:nvPr/>
        </p:nvSpPr>
        <p:spPr>
          <a:xfrm rot="5400000">
            <a:off x="800098" y="2506641"/>
            <a:ext cx="1910687" cy="1844722"/>
          </a:xfrm>
          <a:prstGeom prst="homePlate">
            <a:avLst>
              <a:gd name="adj" fmla="val 49260"/>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CA" sz="2800" b="1" dirty="0">
                <a:effectLst>
                  <a:outerShdw blurRad="38100" dist="38100" dir="2700000" algn="tl">
                    <a:srgbClr val="000000">
                      <a:alpha val="43137"/>
                    </a:srgbClr>
                  </a:outerShdw>
                </a:effectLst>
              </a:rPr>
              <a:t>BYLAWS</a:t>
            </a:r>
          </a:p>
        </p:txBody>
      </p:sp>
      <p:sp>
        <p:nvSpPr>
          <p:cNvPr id="11" name="Arrow: Pentagon 10">
            <a:extLst>
              <a:ext uri="{FF2B5EF4-FFF2-40B4-BE49-F238E27FC236}">
                <a16:creationId xmlns:a16="http://schemas.microsoft.com/office/drawing/2014/main" id="{2227BDE0-1B03-4B71-A206-F7FAC0C02C01}"/>
              </a:ext>
            </a:extLst>
          </p:cNvPr>
          <p:cNvSpPr/>
          <p:nvPr/>
        </p:nvSpPr>
        <p:spPr>
          <a:xfrm>
            <a:off x="833079" y="4633843"/>
            <a:ext cx="2920621" cy="184472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400" b="1" dirty="0">
                <a:effectLst>
                  <a:outerShdw blurRad="38100" dist="38100" dir="2700000" algn="tl">
                    <a:srgbClr val="000000">
                      <a:alpha val="43137"/>
                    </a:srgbClr>
                  </a:outerShdw>
                </a:effectLst>
              </a:rPr>
              <a:t>RESOLUTIONS</a:t>
            </a:r>
          </a:p>
        </p:txBody>
      </p:sp>
      <p:sp>
        <p:nvSpPr>
          <p:cNvPr id="12" name="Arrow: Pentagon 11">
            <a:extLst>
              <a:ext uri="{FF2B5EF4-FFF2-40B4-BE49-F238E27FC236}">
                <a16:creationId xmlns:a16="http://schemas.microsoft.com/office/drawing/2014/main" id="{72C9DBFC-7821-4AA1-8A97-6C417BDF792E}"/>
              </a:ext>
            </a:extLst>
          </p:cNvPr>
          <p:cNvSpPr/>
          <p:nvPr/>
        </p:nvSpPr>
        <p:spPr>
          <a:xfrm>
            <a:off x="3909020" y="4647491"/>
            <a:ext cx="2920621" cy="184472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800" b="1" dirty="0">
                <a:effectLst>
                  <a:outerShdw blurRad="38100" dist="38100" dir="2700000" algn="tl">
                    <a:srgbClr val="000000">
                      <a:alpha val="43137"/>
                    </a:srgbClr>
                  </a:outerShdw>
                </a:effectLst>
              </a:rPr>
              <a:t>POLICIES</a:t>
            </a:r>
          </a:p>
        </p:txBody>
      </p:sp>
      <p:sp>
        <p:nvSpPr>
          <p:cNvPr id="13" name="Arrow: Pentagon 12">
            <a:extLst>
              <a:ext uri="{FF2B5EF4-FFF2-40B4-BE49-F238E27FC236}">
                <a16:creationId xmlns:a16="http://schemas.microsoft.com/office/drawing/2014/main" id="{B2F93004-D88B-4BFD-BECA-7AAB8347C78D}"/>
              </a:ext>
            </a:extLst>
          </p:cNvPr>
          <p:cNvSpPr/>
          <p:nvPr/>
        </p:nvSpPr>
        <p:spPr>
          <a:xfrm>
            <a:off x="7426657" y="4647491"/>
            <a:ext cx="3101529" cy="184472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2800" b="1" dirty="0">
                <a:effectLst>
                  <a:outerShdw blurRad="38100" dist="38100" dir="2700000" algn="tl">
                    <a:srgbClr val="000000">
                      <a:alpha val="43137"/>
                    </a:srgbClr>
                  </a:outerShdw>
                </a:effectLst>
              </a:rPr>
              <a:t>PROCEDURES</a:t>
            </a:r>
          </a:p>
        </p:txBody>
      </p:sp>
    </p:spTree>
    <p:extLst>
      <p:ext uri="{BB962C8B-B14F-4D97-AF65-F5344CB8AC3E}">
        <p14:creationId xmlns:p14="http://schemas.microsoft.com/office/powerpoint/2010/main" val="271070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375B-33A4-4ECE-9002-1D0AEAB9BE2B}"/>
              </a:ext>
            </a:extLst>
          </p:cNvPr>
          <p:cNvSpPr>
            <a:spLocks noGrp="1"/>
          </p:cNvSpPr>
          <p:nvPr>
            <p:ph type="title"/>
          </p:nvPr>
        </p:nvSpPr>
        <p:spPr/>
        <p:txBody>
          <a:bodyPr/>
          <a:lstStyle/>
          <a:p>
            <a:r>
              <a:rPr lang="en-CA" dirty="0"/>
              <a:t>YOUR BOARD</a:t>
            </a:r>
          </a:p>
        </p:txBody>
      </p:sp>
      <p:sp>
        <p:nvSpPr>
          <p:cNvPr id="3" name="Content Placeholder 2">
            <a:extLst>
              <a:ext uri="{FF2B5EF4-FFF2-40B4-BE49-F238E27FC236}">
                <a16:creationId xmlns:a16="http://schemas.microsoft.com/office/drawing/2014/main" id="{A4F178C1-6738-47F7-A267-E2210C2758CD}"/>
              </a:ext>
            </a:extLst>
          </p:cNvPr>
          <p:cNvSpPr>
            <a:spLocks noGrp="1"/>
          </p:cNvSpPr>
          <p:nvPr>
            <p:ph idx="1"/>
          </p:nvPr>
        </p:nvSpPr>
        <p:spPr>
          <a:xfrm>
            <a:off x="1066799" y="1774209"/>
            <a:ext cx="10438263" cy="4178535"/>
          </a:xfrm>
        </p:spPr>
        <p:txBody>
          <a:bodyPr>
            <a:normAutofit/>
          </a:bodyPr>
          <a:lstStyle/>
          <a:p>
            <a:r>
              <a:rPr lang="en-CA" sz="2200" dirty="0"/>
              <a:t>THE TYPE OF BOARD IS USUALLY IDENTIFIED IN THE BYLAWS</a:t>
            </a:r>
          </a:p>
          <a:p>
            <a:r>
              <a:rPr lang="en-CA" sz="2200" dirty="0"/>
              <a:t>BASED ON YOUR BYLAWS, YOU SEEM TO HAVE ADOPTED THE CARVER MODEL OF GOVERNANCE WHERE THE BOARD IS RESPONSIBLE FOR THE OVERALL ADMINISTRATION OF THE ORGANIZATION AND THE EXECUTIVE DIRECTOR IS AN EX-OFFICIO MEMBER WHO HAS BEEN DELEGATED THE DAY TO DAY ADMINISTRATION OF THE ORGANIZATION.</a:t>
            </a:r>
          </a:p>
          <a:p>
            <a:r>
              <a:rPr lang="en-CA" sz="2200" dirty="0"/>
              <a:t>YOUR BYLAWS ARE THE LAWS BY WHICH YOUR ORGANIZATION OPERATES </a:t>
            </a:r>
          </a:p>
          <a:p>
            <a:r>
              <a:rPr lang="en-CA" sz="2200" dirty="0"/>
              <a:t>IT IS GOOD PRACTICE TO REVIEW THE BYLAWS ANNUALLY</a:t>
            </a:r>
          </a:p>
          <a:p>
            <a:r>
              <a:rPr lang="en-CA" sz="2200" dirty="0"/>
              <a:t>CHANGES TO BYLAWS CAN BE MADE IN THREE MAIN WAYS</a:t>
            </a:r>
          </a:p>
        </p:txBody>
      </p:sp>
    </p:spTree>
    <p:extLst>
      <p:ext uri="{BB962C8B-B14F-4D97-AF65-F5344CB8AC3E}">
        <p14:creationId xmlns:p14="http://schemas.microsoft.com/office/powerpoint/2010/main" val="275978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168B-1FF1-459C-824D-DAEDBD264995}"/>
              </a:ext>
            </a:extLst>
          </p:cNvPr>
          <p:cNvSpPr>
            <a:spLocks noGrp="1"/>
          </p:cNvSpPr>
          <p:nvPr>
            <p:ph type="title"/>
          </p:nvPr>
        </p:nvSpPr>
        <p:spPr>
          <a:xfrm>
            <a:off x="1066800" y="178570"/>
            <a:ext cx="10058400" cy="1371600"/>
          </a:xfrm>
        </p:spPr>
        <p:txBody>
          <a:bodyPr>
            <a:normAutofit/>
          </a:bodyPr>
          <a:lstStyle/>
          <a:p>
            <a:r>
              <a:rPr lang="en-CA" sz="4400" b="1" dirty="0">
                <a:solidFill>
                  <a:schemeClr val="tx1"/>
                </a:solidFill>
                <a:effectLst>
                  <a:outerShdw blurRad="38100" dist="38100" dir="2700000" algn="tl">
                    <a:srgbClr val="000000">
                      <a:alpha val="43137"/>
                    </a:srgbClr>
                  </a:outerShdw>
                </a:effectLst>
              </a:rPr>
              <a:t>TYPES OF BYLAW CHANGES</a:t>
            </a:r>
          </a:p>
        </p:txBody>
      </p:sp>
      <p:graphicFrame>
        <p:nvGraphicFramePr>
          <p:cNvPr id="4" name="Table 4">
            <a:extLst>
              <a:ext uri="{FF2B5EF4-FFF2-40B4-BE49-F238E27FC236}">
                <a16:creationId xmlns:a16="http://schemas.microsoft.com/office/drawing/2014/main" id="{2F8AA83B-E2F8-474D-8AA8-6DB68E19D880}"/>
              </a:ext>
            </a:extLst>
          </p:cNvPr>
          <p:cNvGraphicFramePr>
            <a:graphicFrameLocks noGrp="1"/>
          </p:cNvGraphicFramePr>
          <p:nvPr>
            <p:ph idx="1"/>
            <p:extLst>
              <p:ext uri="{D42A27DB-BD31-4B8C-83A1-F6EECF244321}">
                <p14:modId xmlns:p14="http://schemas.microsoft.com/office/powerpoint/2010/main" val="6798007"/>
              </p:ext>
            </p:extLst>
          </p:nvPr>
        </p:nvGraphicFramePr>
        <p:xfrm>
          <a:off x="466298" y="1181907"/>
          <a:ext cx="11259403" cy="5248416"/>
        </p:xfrm>
        <a:graphic>
          <a:graphicData uri="http://schemas.openxmlformats.org/drawingml/2006/table">
            <a:tbl>
              <a:tblPr firstRow="1" bandRow="1">
                <a:tableStyleId>{073A0DAA-6AF3-43AB-8588-CEC1D06C72B9}</a:tableStyleId>
              </a:tblPr>
              <a:tblGrid>
                <a:gridCol w="1984977">
                  <a:extLst>
                    <a:ext uri="{9D8B030D-6E8A-4147-A177-3AD203B41FA5}">
                      <a16:colId xmlns:a16="http://schemas.microsoft.com/office/drawing/2014/main" val="433344552"/>
                    </a:ext>
                  </a:extLst>
                </a:gridCol>
                <a:gridCol w="2584749">
                  <a:extLst>
                    <a:ext uri="{9D8B030D-6E8A-4147-A177-3AD203B41FA5}">
                      <a16:colId xmlns:a16="http://schemas.microsoft.com/office/drawing/2014/main" val="2307503287"/>
                    </a:ext>
                  </a:extLst>
                </a:gridCol>
                <a:gridCol w="3509748">
                  <a:extLst>
                    <a:ext uri="{9D8B030D-6E8A-4147-A177-3AD203B41FA5}">
                      <a16:colId xmlns:a16="http://schemas.microsoft.com/office/drawing/2014/main" val="3188425375"/>
                    </a:ext>
                  </a:extLst>
                </a:gridCol>
                <a:gridCol w="3179929">
                  <a:extLst>
                    <a:ext uri="{9D8B030D-6E8A-4147-A177-3AD203B41FA5}">
                      <a16:colId xmlns:a16="http://schemas.microsoft.com/office/drawing/2014/main" val="1490133279"/>
                    </a:ext>
                  </a:extLst>
                </a:gridCol>
              </a:tblGrid>
              <a:tr h="964044">
                <a:tc>
                  <a:txBody>
                    <a:bodyPr/>
                    <a:lstStyle/>
                    <a:p>
                      <a:r>
                        <a:rPr lang="en-CA" b="1" dirty="0">
                          <a:solidFill>
                            <a:schemeClr val="tx1"/>
                          </a:solidFill>
                        </a:rPr>
                        <a:t>LEVEL OF CHANGE</a:t>
                      </a:r>
                    </a:p>
                  </a:txBody>
                  <a:tcPr>
                    <a:solidFill>
                      <a:schemeClr val="accent1">
                        <a:lumMod val="20000"/>
                        <a:lumOff val="80000"/>
                      </a:schemeClr>
                    </a:solidFill>
                  </a:tcPr>
                </a:tc>
                <a:tc>
                  <a:txBody>
                    <a:bodyPr/>
                    <a:lstStyle/>
                    <a:p>
                      <a:r>
                        <a:rPr lang="en-CA" dirty="0"/>
                        <a:t>MAJOR BYLAW CHANGES</a:t>
                      </a:r>
                    </a:p>
                  </a:txBody>
                  <a:tcPr/>
                </a:tc>
                <a:tc>
                  <a:txBody>
                    <a:bodyPr/>
                    <a:lstStyle/>
                    <a:p>
                      <a:r>
                        <a:rPr lang="en-CA" dirty="0"/>
                        <a:t>IMPORTANT BYLAW CHANGES</a:t>
                      </a:r>
                    </a:p>
                  </a:txBody>
                  <a:tcPr/>
                </a:tc>
                <a:tc>
                  <a:txBody>
                    <a:bodyPr/>
                    <a:lstStyle/>
                    <a:p>
                      <a:r>
                        <a:rPr lang="en-CA" dirty="0"/>
                        <a:t>BYLAW CHANGES ONLY AFFECTING BOARD AND STAFF</a:t>
                      </a:r>
                    </a:p>
                  </a:txBody>
                  <a:tcPr/>
                </a:tc>
                <a:extLst>
                  <a:ext uri="{0D108BD9-81ED-4DB2-BD59-A6C34878D82A}">
                    <a16:rowId xmlns:a16="http://schemas.microsoft.com/office/drawing/2014/main" val="651113258"/>
                  </a:ext>
                </a:extLst>
              </a:tr>
              <a:tr h="674831">
                <a:tc rowSpan="3">
                  <a:txBody>
                    <a:bodyPr/>
                    <a:lstStyle/>
                    <a:p>
                      <a:r>
                        <a:rPr lang="en-CA" b="1" dirty="0"/>
                        <a:t>TOPICS OR EXAMPLES</a:t>
                      </a:r>
                    </a:p>
                  </a:txBody>
                  <a:tcPr anchor="ctr">
                    <a:solidFill>
                      <a:schemeClr val="accent1">
                        <a:lumMod val="20000"/>
                        <a:lumOff val="80000"/>
                      </a:schemeClr>
                    </a:solidFill>
                  </a:tcPr>
                </a:tc>
                <a:tc>
                  <a:txBody>
                    <a:bodyPr/>
                    <a:lstStyle/>
                    <a:p>
                      <a:r>
                        <a:rPr lang="en-CA" b="0" dirty="0"/>
                        <a:t>DEFINITION OF MEMBERSHIP</a:t>
                      </a:r>
                    </a:p>
                  </a:txBody>
                  <a:tcPr/>
                </a:tc>
                <a:tc>
                  <a:txBody>
                    <a:bodyPr/>
                    <a:lstStyle/>
                    <a:p>
                      <a:r>
                        <a:rPr lang="en-CA" b="0" dirty="0"/>
                        <a:t>DATE OF AGM</a:t>
                      </a:r>
                    </a:p>
                  </a:txBody>
                  <a:tcPr/>
                </a:tc>
                <a:tc>
                  <a:txBody>
                    <a:bodyPr/>
                    <a:lstStyle/>
                    <a:p>
                      <a:r>
                        <a:rPr lang="en-CA" b="0" dirty="0"/>
                        <a:t>ROLES OF BOARD MEMBERS</a:t>
                      </a:r>
                    </a:p>
                  </a:txBody>
                  <a:tcPr/>
                </a:tc>
                <a:extLst>
                  <a:ext uri="{0D108BD9-81ED-4DB2-BD59-A6C34878D82A}">
                    <a16:rowId xmlns:a16="http://schemas.microsoft.com/office/drawing/2014/main" val="2627898336"/>
                  </a:ext>
                </a:extLst>
              </a:tr>
              <a:tr h="390973">
                <a:tc vMerge="1">
                  <a:txBody>
                    <a:bodyPr/>
                    <a:lstStyle/>
                    <a:p>
                      <a:endParaRPr lang="en-CA" b="1" dirty="0"/>
                    </a:p>
                  </a:txBody>
                  <a:tcPr/>
                </a:tc>
                <a:tc>
                  <a:txBody>
                    <a:bodyPr/>
                    <a:lstStyle/>
                    <a:p>
                      <a:r>
                        <a:rPr lang="en-CA" b="0" dirty="0"/>
                        <a:t>MISSION</a:t>
                      </a:r>
                    </a:p>
                  </a:txBody>
                  <a:tcPr/>
                </a:tc>
                <a:tc>
                  <a:txBody>
                    <a:bodyPr/>
                    <a:lstStyle/>
                    <a:p>
                      <a:r>
                        <a:rPr lang="en-CA" b="0" dirty="0"/>
                        <a:t>COST OF MEMBERSHIP</a:t>
                      </a:r>
                    </a:p>
                  </a:txBody>
                  <a:tcPr/>
                </a:tc>
                <a:tc>
                  <a:txBody>
                    <a:bodyPr/>
                    <a:lstStyle/>
                    <a:p>
                      <a:r>
                        <a:rPr lang="en-CA" b="0" dirty="0"/>
                        <a:t>ROLES OF STAFF</a:t>
                      </a:r>
                    </a:p>
                  </a:txBody>
                  <a:tcPr/>
                </a:tc>
                <a:extLst>
                  <a:ext uri="{0D108BD9-81ED-4DB2-BD59-A6C34878D82A}">
                    <a16:rowId xmlns:a16="http://schemas.microsoft.com/office/drawing/2014/main" val="1936522003"/>
                  </a:ext>
                </a:extLst>
              </a:tr>
              <a:tr h="390973">
                <a:tc vMerge="1">
                  <a:txBody>
                    <a:bodyPr/>
                    <a:lstStyle/>
                    <a:p>
                      <a:endParaRPr lang="en-CA" b="1" dirty="0"/>
                    </a:p>
                  </a:txBody>
                  <a:tcPr/>
                </a:tc>
                <a:tc>
                  <a:txBody>
                    <a:bodyPr/>
                    <a:lstStyle/>
                    <a:p>
                      <a:r>
                        <a:rPr lang="en-CA" b="0" dirty="0"/>
                        <a:t>OBJECTS</a:t>
                      </a:r>
                    </a:p>
                  </a:txBody>
                  <a:tcPr/>
                </a:tc>
                <a:tc>
                  <a:txBody>
                    <a:bodyPr/>
                    <a:lstStyle/>
                    <a:p>
                      <a:r>
                        <a:rPr lang="en-CA" b="0" dirty="0"/>
                        <a:t>COMPOSITION OF BOARD</a:t>
                      </a:r>
                    </a:p>
                  </a:txBody>
                  <a:tcPr/>
                </a:tc>
                <a:tc>
                  <a:txBody>
                    <a:bodyPr/>
                    <a:lstStyle/>
                    <a:p>
                      <a:r>
                        <a:rPr lang="en-CA" b="0" dirty="0"/>
                        <a:t>PAYSCALES</a:t>
                      </a:r>
                    </a:p>
                  </a:txBody>
                  <a:tcPr/>
                </a:tc>
                <a:extLst>
                  <a:ext uri="{0D108BD9-81ED-4DB2-BD59-A6C34878D82A}">
                    <a16:rowId xmlns:a16="http://schemas.microsoft.com/office/drawing/2014/main" val="2909258045"/>
                  </a:ext>
                </a:extLst>
              </a:tr>
              <a:tr h="674831">
                <a:tc>
                  <a:txBody>
                    <a:bodyPr/>
                    <a:lstStyle/>
                    <a:p>
                      <a:r>
                        <a:rPr lang="en-CA" b="1" dirty="0"/>
                        <a:t>SPECIAL ASSEMBLY</a:t>
                      </a:r>
                    </a:p>
                  </a:txBody>
                  <a:tcPr>
                    <a:solidFill>
                      <a:schemeClr val="accent1">
                        <a:lumMod val="20000"/>
                        <a:lumOff val="80000"/>
                      </a:schemeClr>
                    </a:solidFill>
                  </a:tcPr>
                </a:tc>
                <a:tc>
                  <a:txBody>
                    <a:bodyPr/>
                    <a:lstStyle/>
                    <a:p>
                      <a:r>
                        <a:rPr lang="en-CA" dirty="0"/>
                        <a:t>REQUIRED</a:t>
                      </a:r>
                    </a:p>
                  </a:txBody>
                  <a:tcPr/>
                </a:tc>
                <a:tc>
                  <a:txBody>
                    <a:bodyPr/>
                    <a:lstStyle/>
                    <a:p>
                      <a:r>
                        <a:rPr lang="en-CA" dirty="0"/>
                        <a:t>NOT </a:t>
                      </a:r>
                    </a:p>
                  </a:txBody>
                  <a:tcPr/>
                </a:tc>
                <a:tc>
                  <a:txBody>
                    <a:bodyPr/>
                    <a:lstStyle/>
                    <a:p>
                      <a:r>
                        <a:rPr lang="en-CA" dirty="0"/>
                        <a:t>DOES NOT REQUIRE SPECIAL ASSEMBLY</a:t>
                      </a:r>
                    </a:p>
                  </a:txBody>
                  <a:tcPr/>
                </a:tc>
                <a:extLst>
                  <a:ext uri="{0D108BD9-81ED-4DB2-BD59-A6C34878D82A}">
                    <a16:rowId xmlns:a16="http://schemas.microsoft.com/office/drawing/2014/main" val="54558198"/>
                  </a:ext>
                </a:extLst>
              </a:tr>
              <a:tr h="964044">
                <a:tc>
                  <a:txBody>
                    <a:bodyPr/>
                    <a:lstStyle/>
                    <a:p>
                      <a:r>
                        <a:rPr lang="en-CA" b="1" dirty="0"/>
                        <a:t>GENERAL ASSEMBLY</a:t>
                      </a:r>
                    </a:p>
                  </a:txBody>
                  <a:tcPr>
                    <a:solidFill>
                      <a:schemeClr val="accent1">
                        <a:lumMod val="20000"/>
                        <a:lumOff val="80000"/>
                      </a:schemeClr>
                    </a:solidFill>
                  </a:tcPr>
                </a:tc>
                <a:tc>
                  <a:txBody>
                    <a:bodyPr/>
                    <a:lstStyle/>
                    <a:p>
                      <a:r>
                        <a:rPr lang="en-CA" dirty="0"/>
                        <a:t>REQUIRES 2/3 MAJORITY VOTE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REQUIRES MAJORITY (50%+1) VOITE</a:t>
                      </a:r>
                    </a:p>
                  </a:txBody>
                  <a:tcPr/>
                </a:tc>
                <a:tc>
                  <a:txBody>
                    <a:bodyPr/>
                    <a:lstStyle/>
                    <a:p>
                      <a:r>
                        <a:rPr lang="en-CA" dirty="0"/>
                        <a:t>NO GENERAL ASSEMBLY REQUIRED (GOOD PRACTICE TO COMMUNICATE CHANGE)</a:t>
                      </a:r>
                    </a:p>
                  </a:txBody>
                  <a:tcPr/>
                </a:tc>
                <a:extLst>
                  <a:ext uri="{0D108BD9-81ED-4DB2-BD59-A6C34878D82A}">
                    <a16:rowId xmlns:a16="http://schemas.microsoft.com/office/drawing/2014/main" val="2116107610"/>
                  </a:ext>
                </a:extLst>
              </a:tr>
              <a:tr h="964044">
                <a:tc>
                  <a:txBody>
                    <a:bodyPr/>
                    <a:lstStyle/>
                    <a:p>
                      <a:r>
                        <a:rPr lang="en-CA" b="1" dirty="0"/>
                        <a:t>TAKES EFFECT</a:t>
                      </a:r>
                    </a:p>
                  </a:txBody>
                  <a:tcPr>
                    <a:solidFill>
                      <a:schemeClr val="accent1">
                        <a:lumMod val="20000"/>
                        <a:lumOff val="80000"/>
                      </a:schemeClr>
                    </a:solidFill>
                  </a:tcPr>
                </a:tc>
                <a:tc>
                  <a:txBody>
                    <a:bodyPr/>
                    <a:lstStyle/>
                    <a:p>
                      <a:r>
                        <a:rPr lang="en-CA" dirty="0"/>
                        <a:t>ONCE APPROVED IN GENERAL ASSEMBLY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THE RESOLUTION PASSED BY BOARD – CANCELLED IF NOT VOTED IN</a:t>
                      </a:r>
                    </a:p>
                  </a:txBody>
                  <a:tcPr/>
                </a:tc>
                <a:tc>
                  <a:txBody>
                    <a:bodyPr/>
                    <a:lstStyle/>
                    <a:p>
                      <a:r>
                        <a:rPr lang="en-CA" dirty="0"/>
                        <a:t>IMMEDIATELY</a:t>
                      </a:r>
                    </a:p>
                  </a:txBody>
                  <a:tcPr/>
                </a:tc>
                <a:extLst>
                  <a:ext uri="{0D108BD9-81ED-4DB2-BD59-A6C34878D82A}">
                    <a16:rowId xmlns:a16="http://schemas.microsoft.com/office/drawing/2014/main" val="4182623940"/>
                  </a:ext>
                </a:extLst>
              </a:tr>
            </a:tbl>
          </a:graphicData>
        </a:graphic>
      </p:graphicFrame>
    </p:spTree>
    <p:extLst>
      <p:ext uri="{BB962C8B-B14F-4D97-AF65-F5344CB8AC3E}">
        <p14:creationId xmlns:p14="http://schemas.microsoft.com/office/powerpoint/2010/main" val="220101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57" name="Rectangle 56">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59" name="Rectangle 58">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8E353988-26D0-4946-A428-ED32BBA02A63}"/>
              </a:ext>
            </a:extLst>
          </p:cNvPr>
          <p:cNvPicPr>
            <a:picLocks noGrp="1" noChangeAspect="1"/>
          </p:cNvPicPr>
          <p:nvPr>
            <p:ph type="pic" idx="1"/>
          </p:nvPr>
        </p:nvPicPr>
        <p:blipFill rotWithShape="1">
          <a:blip r:embed="rId3"/>
          <a:srcRect l="-367" t="1" r="25" b="1"/>
          <a:stretch/>
        </p:blipFill>
        <p:spPr>
          <a:xfrm>
            <a:off x="807128" y="1202112"/>
            <a:ext cx="10577744" cy="4453775"/>
          </a:xfrm>
          <a:prstGeom prst="rect">
            <a:avLst/>
          </a:prstGeom>
        </p:spPr>
      </p:pic>
    </p:spTree>
    <p:extLst>
      <p:ext uri="{BB962C8B-B14F-4D97-AF65-F5344CB8AC3E}">
        <p14:creationId xmlns:p14="http://schemas.microsoft.com/office/powerpoint/2010/main" val="144588403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9C6AA477-9EC7-4078-A6B1-CA7483B3DE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7BB108-01C0-4DF3-842E-D4F7ADBCE86E}"/>
              </a:ext>
            </a:extLst>
          </p:cNvPr>
          <p:cNvSpPr>
            <a:spLocks noGrp="1"/>
          </p:cNvSpPr>
          <p:nvPr>
            <p:ph type="ctrTitle"/>
          </p:nvPr>
        </p:nvSpPr>
        <p:spPr>
          <a:xfrm>
            <a:off x="477981" y="1122362"/>
            <a:ext cx="4023360" cy="2802219"/>
          </a:xfrm>
        </p:spPr>
        <p:txBody>
          <a:bodyPr anchor="b">
            <a:normAutofit/>
          </a:bodyPr>
          <a:lstStyle/>
          <a:p>
            <a:pPr algn="l"/>
            <a:r>
              <a:rPr lang="en-CA" sz="3200"/>
              <a:t>MEETINGS AND DECISIONS</a:t>
            </a:r>
          </a:p>
        </p:txBody>
      </p:sp>
      <p:sp>
        <p:nvSpPr>
          <p:cNvPr id="3" name="Subtitle 2">
            <a:extLst>
              <a:ext uri="{FF2B5EF4-FFF2-40B4-BE49-F238E27FC236}">
                <a16:creationId xmlns:a16="http://schemas.microsoft.com/office/drawing/2014/main" id="{7BD48728-91C7-4FEC-9A13-445BB87F59E2}"/>
              </a:ext>
            </a:extLst>
          </p:cNvPr>
          <p:cNvSpPr>
            <a:spLocks noGrp="1"/>
          </p:cNvSpPr>
          <p:nvPr>
            <p:ph type="subTitle" idx="1"/>
          </p:nvPr>
        </p:nvSpPr>
        <p:spPr>
          <a:xfrm>
            <a:off x="477980" y="3969352"/>
            <a:ext cx="4023359" cy="1208141"/>
          </a:xfrm>
        </p:spPr>
        <p:txBody>
          <a:bodyPr>
            <a:normAutofit/>
          </a:bodyPr>
          <a:lstStyle/>
          <a:p>
            <a:pPr algn="l"/>
            <a:endParaRPr lang="en-CA" sz="1600"/>
          </a:p>
        </p:txBody>
      </p:sp>
    </p:spTree>
    <p:extLst>
      <p:ext uri="{BB962C8B-B14F-4D97-AF65-F5344CB8AC3E}">
        <p14:creationId xmlns:p14="http://schemas.microsoft.com/office/powerpoint/2010/main" val="8149636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D216476-9E41-49A5-B61A-97392C8F642E}"/>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400" cap="all" spc="-100">
                <a:solidFill>
                  <a:schemeClr val="bg1"/>
                </a:solidFill>
              </a:rPr>
              <a:t>In the absence of laws or bylaws…</a:t>
            </a: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Graphic 6" descr="Meeting">
            <a:extLst>
              <a:ext uri="{FF2B5EF4-FFF2-40B4-BE49-F238E27FC236}">
                <a16:creationId xmlns:a16="http://schemas.microsoft.com/office/drawing/2014/main" id="{68872814-CDBF-47AE-B2BD-67AE7DC904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046" y="290097"/>
            <a:ext cx="5564663" cy="5564663"/>
          </a:xfrm>
          <a:prstGeom prst="rect">
            <a:avLst/>
          </a:prstGeom>
        </p:spPr>
      </p:pic>
      <p:sp>
        <p:nvSpPr>
          <p:cNvPr id="3" name="Content Placeholder 2">
            <a:extLst>
              <a:ext uri="{FF2B5EF4-FFF2-40B4-BE49-F238E27FC236}">
                <a16:creationId xmlns:a16="http://schemas.microsoft.com/office/drawing/2014/main" id="{1426B0A7-507E-4BA2-B6CB-9EDD18DF04B0}"/>
              </a:ext>
            </a:extLst>
          </p:cNvPr>
          <p:cNvSpPr>
            <a:spLocks noGrp="1"/>
          </p:cNvSpPr>
          <p:nvPr>
            <p:ph idx="1"/>
          </p:nvPr>
        </p:nvSpPr>
        <p:spPr>
          <a:xfrm>
            <a:off x="6235589" y="3702924"/>
            <a:ext cx="4559990" cy="992223"/>
          </a:xfrm>
        </p:spPr>
        <p:txBody>
          <a:bodyPr vert="horz" lIns="91440" tIns="45720" rIns="91440" bIns="45720" rtlCol="0">
            <a:noAutofit/>
          </a:bodyPr>
          <a:lstStyle/>
          <a:p>
            <a:pPr marL="0" indent="0" algn="ctr">
              <a:lnSpc>
                <a:spcPct val="100000"/>
              </a:lnSpc>
              <a:spcBef>
                <a:spcPts val="0"/>
              </a:spcBef>
              <a:spcAft>
                <a:spcPts val="600"/>
              </a:spcAft>
              <a:buNone/>
            </a:pP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board adopts resolutions  </a:t>
            </a:r>
          </a:p>
        </p:txBody>
      </p:sp>
    </p:spTree>
    <p:extLst>
      <p:ext uri="{BB962C8B-B14F-4D97-AF65-F5344CB8AC3E}">
        <p14:creationId xmlns:p14="http://schemas.microsoft.com/office/powerpoint/2010/main" val="34189947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D2FA-CA1C-47AE-87CF-BD60D777340F}"/>
              </a:ext>
            </a:extLst>
          </p:cNvPr>
          <p:cNvSpPr>
            <a:spLocks noGrp="1"/>
          </p:cNvSpPr>
          <p:nvPr>
            <p:ph type="title"/>
          </p:nvPr>
        </p:nvSpPr>
        <p:spPr>
          <a:xfrm>
            <a:off x="1066800" y="642594"/>
            <a:ext cx="10058400" cy="3410790"/>
          </a:xfrm>
        </p:spPr>
        <p:txBody>
          <a:bodyPr>
            <a:normAutofit/>
          </a:bodyPr>
          <a:lstStyle/>
          <a:p>
            <a:r>
              <a:rPr lang="en-CA" dirty="0"/>
              <a:t>Democratic </a:t>
            </a:r>
            <a:br>
              <a:rPr lang="en-CA" dirty="0"/>
            </a:br>
            <a:r>
              <a:rPr lang="en-CA" dirty="0"/>
              <a:t>Robert’s Rules of Order</a:t>
            </a:r>
            <a:br>
              <a:rPr lang="en-CA" dirty="0"/>
            </a:br>
            <a:r>
              <a:rPr lang="en-CA" dirty="0"/>
              <a:t>Roles and Responsibilities of OFFICERS</a:t>
            </a:r>
            <a:br>
              <a:rPr lang="en-CA" dirty="0"/>
            </a:br>
            <a:endParaRPr lang="en-CA" dirty="0"/>
          </a:p>
        </p:txBody>
      </p:sp>
      <p:sp>
        <p:nvSpPr>
          <p:cNvPr id="3" name="Content Placeholder 2">
            <a:extLst>
              <a:ext uri="{FF2B5EF4-FFF2-40B4-BE49-F238E27FC236}">
                <a16:creationId xmlns:a16="http://schemas.microsoft.com/office/drawing/2014/main" id="{D70ACB05-7903-4C8E-BCCA-BA8F138B5D93}"/>
              </a:ext>
            </a:extLst>
          </p:cNvPr>
          <p:cNvSpPr>
            <a:spLocks noGrp="1"/>
          </p:cNvSpPr>
          <p:nvPr>
            <p:ph idx="1"/>
          </p:nvPr>
        </p:nvSpPr>
        <p:spPr>
          <a:xfrm>
            <a:off x="1066800" y="4053384"/>
            <a:ext cx="10058400" cy="1899359"/>
          </a:xfrm>
        </p:spPr>
        <p:txBody>
          <a:bodyPr>
            <a:noAutofit/>
          </a:bodyPr>
          <a:lstStyle/>
          <a:p>
            <a:r>
              <a:rPr lang="en-CA" sz="2200" dirty="0"/>
              <a:t>President</a:t>
            </a:r>
          </a:p>
          <a:p>
            <a:r>
              <a:rPr lang="en-CA" sz="2200" dirty="0"/>
              <a:t>Vice-president</a:t>
            </a:r>
          </a:p>
          <a:p>
            <a:r>
              <a:rPr lang="en-CA" sz="2200" dirty="0"/>
              <a:t>Treasurer</a:t>
            </a:r>
          </a:p>
          <a:p>
            <a:r>
              <a:rPr lang="en-CA" sz="2200" dirty="0"/>
              <a:t>Secretary</a:t>
            </a:r>
          </a:p>
          <a:p>
            <a:endParaRPr lang="en-CA" sz="2200" dirty="0"/>
          </a:p>
        </p:txBody>
      </p:sp>
      <p:sp>
        <p:nvSpPr>
          <p:cNvPr id="4" name="Title 1">
            <a:extLst>
              <a:ext uri="{FF2B5EF4-FFF2-40B4-BE49-F238E27FC236}">
                <a16:creationId xmlns:a16="http://schemas.microsoft.com/office/drawing/2014/main" id="{7A004B1D-DBE4-4D76-8C95-3651D3208F50}"/>
              </a:ext>
            </a:extLst>
          </p:cNvPr>
          <p:cNvSpPr txBox="1">
            <a:spLocks/>
          </p:cNvSpPr>
          <p:nvPr/>
        </p:nvSpPr>
        <p:spPr>
          <a:xfrm>
            <a:off x="1066800" y="2681784"/>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endParaRPr lang="en-CA" dirty="0"/>
          </a:p>
        </p:txBody>
      </p:sp>
      <p:sp>
        <p:nvSpPr>
          <p:cNvPr id="5" name="Speech Bubble: Oval 4">
            <a:extLst>
              <a:ext uri="{FF2B5EF4-FFF2-40B4-BE49-F238E27FC236}">
                <a16:creationId xmlns:a16="http://schemas.microsoft.com/office/drawing/2014/main" id="{1BAE9F14-517D-42C8-BE65-3D66BA74F511}"/>
              </a:ext>
            </a:extLst>
          </p:cNvPr>
          <p:cNvSpPr/>
          <p:nvPr/>
        </p:nvSpPr>
        <p:spPr>
          <a:xfrm>
            <a:off x="3553097" y="3913612"/>
            <a:ext cx="6270172" cy="1899359"/>
          </a:xfrm>
          <a:prstGeom prst="wedgeEllipseCallout">
            <a:avLst>
              <a:gd name="adj1" fmla="val -64166"/>
              <a:gd name="adj2" fmla="val 49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Did you know:</a:t>
            </a:r>
          </a:p>
          <a:p>
            <a:pPr algn="ctr"/>
            <a:r>
              <a:rPr lang="en-CA" dirty="0"/>
              <a:t>In some organizations, the ED is always the secretary. This facilitates the administration of meetings and record keeping.</a:t>
            </a:r>
          </a:p>
        </p:txBody>
      </p:sp>
    </p:spTree>
    <p:extLst>
      <p:ext uri="{BB962C8B-B14F-4D97-AF65-F5344CB8AC3E}">
        <p14:creationId xmlns:p14="http://schemas.microsoft.com/office/powerpoint/2010/main" val="83436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accent1"/>
          </a:solidFill>
          <a:ln w="6350" cap="sq" cmpd="sng" algn="ctr">
            <a:noFill/>
            <a:prstDash val="solid"/>
            <a:miter lim="800000"/>
          </a:ln>
          <a:effectLst/>
        </p:spPr>
      </p:sp>
      <p:sp>
        <p:nvSpPr>
          <p:cNvPr id="2" name="Title 1">
            <a:extLst>
              <a:ext uri="{FF2B5EF4-FFF2-40B4-BE49-F238E27FC236}">
                <a16:creationId xmlns:a16="http://schemas.microsoft.com/office/drawing/2014/main" id="{D44972F7-93C0-4A83-9244-6D58D2F50DEC}"/>
              </a:ext>
            </a:extLst>
          </p:cNvPr>
          <p:cNvSpPr>
            <a:spLocks noGrp="1"/>
          </p:cNvSpPr>
          <p:nvPr>
            <p:ph type="ctrTitle"/>
          </p:nvPr>
        </p:nvSpPr>
        <p:spPr>
          <a:xfrm>
            <a:off x="1209040" y="1754659"/>
            <a:ext cx="9860547" cy="3005463"/>
          </a:xfrm>
        </p:spPr>
        <p:txBody>
          <a:bodyPr>
            <a:normAutofit/>
          </a:bodyPr>
          <a:lstStyle/>
          <a:p>
            <a:r>
              <a:rPr lang="en-CA">
                <a:solidFill>
                  <a:srgbClr val="FFFFFF"/>
                </a:solidFill>
              </a:rPr>
              <a:t>INTRODUCTIONS</a:t>
            </a:r>
          </a:p>
        </p:txBody>
      </p:sp>
      <p:sp>
        <p:nvSpPr>
          <p:cNvPr id="3" name="Subtitle 2">
            <a:extLst>
              <a:ext uri="{FF2B5EF4-FFF2-40B4-BE49-F238E27FC236}">
                <a16:creationId xmlns:a16="http://schemas.microsoft.com/office/drawing/2014/main" id="{99871911-B28B-4428-B503-73562C3036D2}"/>
              </a:ext>
            </a:extLst>
          </p:cNvPr>
          <p:cNvSpPr>
            <a:spLocks noGrp="1"/>
          </p:cNvSpPr>
          <p:nvPr>
            <p:ph type="subTitle" idx="1"/>
          </p:nvPr>
        </p:nvSpPr>
        <p:spPr>
          <a:xfrm>
            <a:off x="1209039" y="4947920"/>
            <a:ext cx="9860547" cy="685116"/>
          </a:xfrm>
        </p:spPr>
        <p:txBody>
          <a:bodyPr>
            <a:normAutofit/>
          </a:bodyPr>
          <a:lstStyle/>
          <a:p>
            <a:endParaRPr lang="en-CA">
              <a:solidFill>
                <a:srgbClr val="FFFFFF"/>
              </a:solidFill>
            </a:endParaRPr>
          </a:p>
        </p:txBody>
      </p:sp>
      <p:sp>
        <p:nvSpPr>
          <p:cNvPr id="14" name="Rectangle 13">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896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04319-F258-4FE4-9825-48080D9AEF2A}"/>
              </a:ext>
            </a:extLst>
          </p:cNvPr>
          <p:cNvSpPr>
            <a:spLocks noGrp="1"/>
          </p:cNvSpPr>
          <p:nvPr>
            <p:ph type="title"/>
          </p:nvPr>
        </p:nvSpPr>
        <p:spPr/>
        <p:txBody>
          <a:bodyPr/>
          <a:lstStyle/>
          <a:p>
            <a:r>
              <a:rPr lang="en-CA" dirty="0">
                <a:latin typeface="+mn-lt"/>
              </a:rPr>
              <a:t>Consensus </a:t>
            </a:r>
          </a:p>
        </p:txBody>
      </p:sp>
      <p:sp>
        <p:nvSpPr>
          <p:cNvPr id="4" name="Text Placeholder 3">
            <a:extLst>
              <a:ext uri="{FF2B5EF4-FFF2-40B4-BE49-F238E27FC236}">
                <a16:creationId xmlns:a16="http://schemas.microsoft.com/office/drawing/2014/main" id="{3F823722-1988-428C-A0EE-30D3ECDF59F1}"/>
              </a:ext>
            </a:extLst>
          </p:cNvPr>
          <p:cNvSpPr>
            <a:spLocks noGrp="1"/>
          </p:cNvSpPr>
          <p:nvPr>
            <p:ph type="body" sz="half" idx="2"/>
          </p:nvPr>
        </p:nvSpPr>
        <p:spPr/>
        <p:txBody>
          <a:bodyPr>
            <a:normAutofit/>
          </a:bodyPr>
          <a:lstStyle/>
          <a:p>
            <a:r>
              <a:rPr lang="en-CA" sz="3200" dirty="0"/>
              <a:t>Speaking with one voice</a:t>
            </a:r>
          </a:p>
        </p:txBody>
      </p:sp>
      <p:pic>
        <p:nvPicPr>
          <p:cNvPr id="5" name="Picture 4">
            <a:extLst>
              <a:ext uri="{FF2B5EF4-FFF2-40B4-BE49-F238E27FC236}">
                <a16:creationId xmlns:a16="http://schemas.microsoft.com/office/drawing/2014/main" id="{A2836097-2E81-4209-A74A-06150175B349}"/>
              </a:ext>
            </a:extLst>
          </p:cNvPr>
          <p:cNvPicPr>
            <a:picLocks noChangeAspect="1"/>
          </p:cNvPicPr>
          <p:nvPr/>
        </p:nvPicPr>
        <p:blipFill>
          <a:blip r:embed="rId3"/>
          <a:stretch>
            <a:fillRect/>
          </a:stretch>
        </p:blipFill>
        <p:spPr>
          <a:xfrm>
            <a:off x="947059" y="336170"/>
            <a:ext cx="6642463" cy="6341547"/>
          </a:xfrm>
          <a:prstGeom prst="rect">
            <a:avLst/>
          </a:prstGeom>
        </p:spPr>
      </p:pic>
      <p:sp>
        <p:nvSpPr>
          <p:cNvPr id="6" name="Rectangle 5">
            <a:extLst>
              <a:ext uri="{FF2B5EF4-FFF2-40B4-BE49-F238E27FC236}">
                <a16:creationId xmlns:a16="http://schemas.microsoft.com/office/drawing/2014/main" id="{08DBE3F4-B6A6-4C28-92DA-E77D1A9908F9}"/>
              </a:ext>
            </a:extLst>
          </p:cNvPr>
          <p:cNvSpPr/>
          <p:nvPr/>
        </p:nvSpPr>
        <p:spPr>
          <a:xfrm>
            <a:off x="1709405" y="785837"/>
            <a:ext cx="561198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We, the board…</a:t>
            </a:r>
          </a:p>
        </p:txBody>
      </p:sp>
    </p:spTree>
    <p:extLst>
      <p:ext uri="{BB962C8B-B14F-4D97-AF65-F5344CB8AC3E}">
        <p14:creationId xmlns:p14="http://schemas.microsoft.com/office/powerpoint/2010/main" val="1215906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76F0-E159-4945-ADCE-A1688394760E}"/>
              </a:ext>
            </a:extLst>
          </p:cNvPr>
          <p:cNvSpPr>
            <a:spLocks noGrp="1"/>
          </p:cNvSpPr>
          <p:nvPr>
            <p:ph type="title"/>
          </p:nvPr>
        </p:nvSpPr>
        <p:spPr/>
        <p:txBody>
          <a:bodyPr/>
          <a:lstStyle/>
          <a:p>
            <a:r>
              <a:rPr lang="en-CA" dirty="0"/>
              <a:t>Minutes and Resolutions</a:t>
            </a:r>
          </a:p>
        </p:txBody>
      </p:sp>
      <p:sp>
        <p:nvSpPr>
          <p:cNvPr id="3" name="Content Placeholder 2">
            <a:extLst>
              <a:ext uri="{FF2B5EF4-FFF2-40B4-BE49-F238E27FC236}">
                <a16:creationId xmlns:a16="http://schemas.microsoft.com/office/drawing/2014/main" id="{E73511AD-01E9-49C5-A968-80ADD1B2BAFA}"/>
              </a:ext>
            </a:extLst>
          </p:cNvPr>
          <p:cNvSpPr>
            <a:spLocks noGrp="1"/>
          </p:cNvSpPr>
          <p:nvPr>
            <p:ph idx="1"/>
          </p:nvPr>
        </p:nvSpPr>
        <p:spPr/>
        <p:txBody>
          <a:bodyPr>
            <a:normAutofit/>
          </a:bodyPr>
          <a:lstStyle/>
          <a:p>
            <a:r>
              <a:rPr lang="en-CA" sz="2200" dirty="0"/>
              <a:t>Public record of proceedings</a:t>
            </a:r>
          </a:p>
          <a:p>
            <a:r>
              <a:rPr lang="en-CA" sz="2200" dirty="0"/>
              <a:t>Effective way of noting decisions made </a:t>
            </a:r>
          </a:p>
          <a:p>
            <a:r>
              <a:rPr lang="en-CA" sz="2200" dirty="0"/>
              <a:t>Important to note resolutions passed, abstentions and situations of conflict of interest when a board member refrains from discussions or decisions</a:t>
            </a:r>
          </a:p>
        </p:txBody>
      </p:sp>
    </p:spTree>
    <p:extLst>
      <p:ext uri="{BB962C8B-B14F-4D97-AF65-F5344CB8AC3E}">
        <p14:creationId xmlns:p14="http://schemas.microsoft.com/office/powerpoint/2010/main" val="1196879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 up of audio equipment">
            <a:extLst>
              <a:ext uri="{FF2B5EF4-FFF2-40B4-BE49-F238E27FC236}">
                <a16:creationId xmlns:a16="http://schemas.microsoft.com/office/drawing/2014/main" id="{08010DA8-BFE4-4913-BA5C-153AFA5A7519}"/>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2F74FF7-DC65-4206-9D17-6290C0738A88}"/>
              </a:ext>
            </a:extLst>
          </p:cNvPr>
          <p:cNvSpPr>
            <a:spLocks noGrp="1"/>
          </p:cNvSpPr>
          <p:nvPr>
            <p:ph type="ctrTitle"/>
          </p:nvPr>
        </p:nvSpPr>
        <p:spPr>
          <a:xfrm>
            <a:off x="477981" y="1122362"/>
            <a:ext cx="4023360" cy="2802219"/>
          </a:xfrm>
        </p:spPr>
        <p:txBody>
          <a:bodyPr anchor="b">
            <a:normAutofit/>
          </a:bodyPr>
          <a:lstStyle/>
          <a:p>
            <a:pPr algn="l"/>
            <a:r>
              <a:rPr lang="en-CA" sz="3200"/>
              <a:t>Levels of decision-making</a:t>
            </a:r>
          </a:p>
        </p:txBody>
      </p:sp>
      <p:sp>
        <p:nvSpPr>
          <p:cNvPr id="5" name="Subtitle 4">
            <a:extLst>
              <a:ext uri="{FF2B5EF4-FFF2-40B4-BE49-F238E27FC236}">
                <a16:creationId xmlns:a16="http://schemas.microsoft.com/office/drawing/2014/main" id="{7AD9DC0C-F9A9-4037-B37D-A1E16D02FF01}"/>
              </a:ext>
            </a:extLst>
          </p:cNvPr>
          <p:cNvSpPr>
            <a:spLocks noGrp="1"/>
          </p:cNvSpPr>
          <p:nvPr>
            <p:ph type="subTitle" idx="1"/>
          </p:nvPr>
        </p:nvSpPr>
        <p:spPr>
          <a:xfrm>
            <a:off x="477980" y="3969352"/>
            <a:ext cx="4023359" cy="1208141"/>
          </a:xfrm>
        </p:spPr>
        <p:txBody>
          <a:bodyPr>
            <a:normAutofit/>
          </a:bodyPr>
          <a:lstStyle/>
          <a:p>
            <a:pPr algn="l"/>
            <a:endParaRPr lang="en-CA" sz="1600"/>
          </a:p>
        </p:txBody>
      </p:sp>
    </p:spTree>
    <p:extLst>
      <p:ext uri="{BB962C8B-B14F-4D97-AF65-F5344CB8AC3E}">
        <p14:creationId xmlns:p14="http://schemas.microsoft.com/office/powerpoint/2010/main" val="406274199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5C754C-52F4-4FFD-B1E0-628F8DAE5C71}"/>
              </a:ext>
            </a:extLst>
          </p:cNvPr>
          <p:cNvSpPr>
            <a:spLocks noGrp="1"/>
          </p:cNvSpPr>
          <p:nvPr>
            <p:ph idx="1"/>
          </p:nvPr>
        </p:nvSpPr>
        <p:spPr/>
        <p:txBody>
          <a:bodyPr/>
          <a:lstStyle/>
          <a:p>
            <a:endParaRPr lang="en-CA"/>
          </a:p>
        </p:txBody>
      </p:sp>
      <p:sp>
        <p:nvSpPr>
          <p:cNvPr id="4" name="Rectangle 3">
            <a:extLst>
              <a:ext uri="{FF2B5EF4-FFF2-40B4-BE49-F238E27FC236}">
                <a16:creationId xmlns:a16="http://schemas.microsoft.com/office/drawing/2014/main" id="{70CE1608-B67C-4033-86EF-0446B6F5FF42}"/>
              </a:ext>
            </a:extLst>
          </p:cNvPr>
          <p:cNvSpPr/>
          <p:nvPr/>
        </p:nvSpPr>
        <p:spPr>
          <a:xfrm>
            <a:off x="191069" y="163773"/>
            <a:ext cx="11887200" cy="64826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 name="Rectangle 4">
            <a:extLst>
              <a:ext uri="{FF2B5EF4-FFF2-40B4-BE49-F238E27FC236}">
                <a16:creationId xmlns:a16="http://schemas.microsoft.com/office/drawing/2014/main" id="{EB8EF2ED-37DA-4B87-B4C2-1A7A5DB11589}"/>
              </a:ext>
            </a:extLst>
          </p:cNvPr>
          <p:cNvSpPr/>
          <p:nvPr/>
        </p:nvSpPr>
        <p:spPr>
          <a:xfrm>
            <a:off x="400335" y="230145"/>
            <a:ext cx="11468668" cy="205811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6" name="Rectangle 5">
            <a:extLst>
              <a:ext uri="{FF2B5EF4-FFF2-40B4-BE49-F238E27FC236}">
                <a16:creationId xmlns:a16="http://schemas.microsoft.com/office/drawing/2014/main" id="{868B65A4-F8B4-45BA-B94F-CB51F8A47ABF}"/>
              </a:ext>
            </a:extLst>
          </p:cNvPr>
          <p:cNvSpPr/>
          <p:nvPr/>
        </p:nvSpPr>
        <p:spPr>
          <a:xfrm>
            <a:off x="409431" y="2387022"/>
            <a:ext cx="11468668" cy="205811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6600" b="1" dirty="0">
                <a:ln w="12700">
                  <a:solidFill>
                    <a:schemeClr val="accent1"/>
                  </a:solidFill>
                  <a:prstDash val="solid"/>
                </a:ln>
                <a:solidFill>
                  <a:sysClr val="windowText" lastClr="000000"/>
                </a:solidFill>
                <a:effectLst>
                  <a:outerShdw blurRad="50800" dist="38100" dir="10800000" algn="r" rotWithShape="0">
                    <a:prstClr val="black">
                      <a:alpha val="40000"/>
                    </a:prstClr>
                  </a:outerShdw>
                </a:effectLst>
              </a:rPr>
              <a:t>ANNUAL PLAN</a:t>
            </a:r>
            <a:endParaRPr lang="en-CA" sz="6600" dirty="0">
              <a:solidFill>
                <a:sysClr val="windowText" lastClr="000000"/>
              </a:solidFill>
            </a:endParaRPr>
          </a:p>
        </p:txBody>
      </p:sp>
      <p:sp>
        <p:nvSpPr>
          <p:cNvPr id="7" name="Rectangle 6">
            <a:extLst>
              <a:ext uri="{FF2B5EF4-FFF2-40B4-BE49-F238E27FC236}">
                <a16:creationId xmlns:a16="http://schemas.microsoft.com/office/drawing/2014/main" id="{BF5FB0A8-7D52-430C-A286-165898373A2E}"/>
              </a:ext>
            </a:extLst>
          </p:cNvPr>
          <p:cNvSpPr/>
          <p:nvPr/>
        </p:nvSpPr>
        <p:spPr>
          <a:xfrm>
            <a:off x="409431" y="4540454"/>
            <a:ext cx="11468668" cy="2058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CA" sz="5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ACTIVITIES</a:t>
            </a:r>
          </a:p>
        </p:txBody>
      </p:sp>
      <p:sp>
        <p:nvSpPr>
          <p:cNvPr id="10" name="Arrow: Pentagon 9">
            <a:extLst>
              <a:ext uri="{FF2B5EF4-FFF2-40B4-BE49-F238E27FC236}">
                <a16:creationId xmlns:a16="http://schemas.microsoft.com/office/drawing/2014/main" id="{A405A9D7-6874-45C5-8D2F-71A96185771C}"/>
              </a:ext>
            </a:extLst>
          </p:cNvPr>
          <p:cNvSpPr/>
          <p:nvPr/>
        </p:nvSpPr>
        <p:spPr>
          <a:xfrm rot="5400000">
            <a:off x="800096" y="336839"/>
            <a:ext cx="1910687" cy="1844722"/>
          </a:xfrm>
          <a:prstGeom prst="homePlate">
            <a:avLst>
              <a:gd name="adj" fmla="val 49260"/>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CA" sz="2800" b="1" dirty="0">
                <a:effectLst>
                  <a:outerShdw blurRad="38100" dist="38100" dir="2700000" algn="tl">
                    <a:srgbClr val="000000">
                      <a:alpha val="43137"/>
                    </a:srgbClr>
                  </a:outerShdw>
                </a:effectLst>
              </a:rPr>
              <a:t>MISSION</a:t>
            </a:r>
          </a:p>
        </p:txBody>
      </p:sp>
      <p:sp>
        <p:nvSpPr>
          <p:cNvPr id="15" name="Title 14">
            <a:extLst>
              <a:ext uri="{FF2B5EF4-FFF2-40B4-BE49-F238E27FC236}">
                <a16:creationId xmlns:a16="http://schemas.microsoft.com/office/drawing/2014/main" id="{4FA22E70-9C94-43F9-B652-50931F323747}"/>
              </a:ext>
            </a:extLst>
          </p:cNvPr>
          <p:cNvSpPr>
            <a:spLocks noGrp="1"/>
          </p:cNvSpPr>
          <p:nvPr>
            <p:ph type="title"/>
          </p:nvPr>
        </p:nvSpPr>
        <p:spPr/>
        <p:txBody>
          <a:bodyPr>
            <a:normAutofit/>
          </a:bodyPr>
          <a:lstStyle/>
          <a:p>
            <a:pPr algn="ctr"/>
            <a:r>
              <a:rPr lang="en-CA" sz="8000" b="1" dirty="0">
                <a:ln w="12700">
                  <a:solidFill>
                    <a:schemeClr val="accent1"/>
                  </a:solidFill>
                  <a:prstDash val="solid"/>
                </a:ln>
                <a:pattFill prst="pct50">
                  <a:fgClr>
                    <a:schemeClr val="accent1"/>
                  </a:fgClr>
                  <a:bgClr>
                    <a:schemeClr val="accent1">
                      <a:lumMod val="20000"/>
                      <a:lumOff val="80000"/>
                    </a:schemeClr>
                  </a:bgClr>
                </a:pattFill>
                <a:effectLst>
                  <a:outerShdw blurRad="50800" dist="38100" dir="10800000" algn="r" rotWithShape="0">
                    <a:prstClr val="black">
                      <a:alpha val="40000"/>
                    </a:prstClr>
                  </a:outerShdw>
                </a:effectLst>
              </a:rPr>
              <a:t>STRATEGY</a:t>
            </a:r>
          </a:p>
        </p:txBody>
      </p:sp>
      <p:sp>
        <p:nvSpPr>
          <p:cNvPr id="16" name="Arrow: Pentagon 15">
            <a:extLst>
              <a:ext uri="{FF2B5EF4-FFF2-40B4-BE49-F238E27FC236}">
                <a16:creationId xmlns:a16="http://schemas.microsoft.com/office/drawing/2014/main" id="{4B66203C-FEE1-4408-B047-15E15ECAAD11}"/>
              </a:ext>
            </a:extLst>
          </p:cNvPr>
          <p:cNvSpPr/>
          <p:nvPr/>
        </p:nvSpPr>
        <p:spPr>
          <a:xfrm rot="5400000">
            <a:off x="833647" y="2515324"/>
            <a:ext cx="1910687" cy="1844722"/>
          </a:xfrm>
          <a:prstGeom prst="homePlate">
            <a:avLst>
              <a:gd name="adj" fmla="val 49260"/>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CA" sz="2800" b="1">
                <a:effectLst>
                  <a:outerShdw blurRad="38100" dist="38100" dir="2700000" algn="tl">
                    <a:srgbClr val="000000">
                      <a:alpha val="43137"/>
                    </a:srgbClr>
                  </a:outerShdw>
                </a:effectLst>
              </a:rPr>
              <a:t>MISSION</a:t>
            </a:r>
            <a:endParaRPr lang="en-CA" sz="2800" b="1" dirty="0">
              <a:effectLst>
                <a:outerShdw blurRad="38100" dist="38100" dir="2700000" algn="tl">
                  <a:srgbClr val="000000">
                    <a:alpha val="43137"/>
                  </a:srgbClr>
                </a:outerShdw>
              </a:effectLst>
            </a:endParaRPr>
          </a:p>
        </p:txBody>
      </p:sp>
      <p:sp>
        <p:nvSpPr>
          <p:cNvPr id="17" name="Arrow: Pentagon 16">
            <a:extLst>
              <a:ext uri="{FF2B5EF4-FFF2-40B4-BE49-F238E27FC236}">
                <a16:creationId xmlns:a16="http://schemas.microsoft.com/office/drawing/2014/main" id="{6D337D9F-4C6A-4C99-972C-2E1D1A9BC3B0}"/>
              </a:ext>
            </a:extLst>
          </p:cNvPr>
          <p:cNvSpPr/>
          <p:nvPr/>
        </p:nvSpPr>
        <p:spPr>
          <a:xfrm rot="5400000">
            <a:off x="847295" y="4576882"/>
            <a:ext cx="1910687" cy="1844722"/>
          </a:xfrm>
          <a:prstGeom prst="homePlate">
            <a:avLst>
              <a:gd name="adj" fmla="val 49260"/>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CA" sz="2800" b="1">
                <a:effectLst>
                  <a:outerShdw blurRad="38100" dist="38100" dir="2700000" algn="tl">
                    <a:srgbClr val="000000">
                      <a:alpha val="43137"/>
                    </a:srgbClr>
                  </a:outerShdw>
                </a:effectLst>
              </a:rPr>
              <a:t>MISSION</a:t>
            </a:r>
            <a:endParaRPr lang="en-CA"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33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CBCD26A-BD2E-4E94-A8F8-A4B67923F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6" name="Rectangle 35">
            <a:extLst>
              <a:ext uri="{FF2B5EF4-FFF2-40B4-BE49-F238E27FC236}">
                <a16:creationId xmlns:a16="http://schemas.microsoft.com/office/drawing/2014/main" id="{ED0D337F-FB00-4E19-BBDA-8485C8ABB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38" name="Rectangle 37">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1279"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2C421B-CA9F-48F8-BD5E-5E31477D19D9}"/>
              </a:ext>
            </a:extLst>
          </p:cNvPr>
          <p:cNvSpPr>
            <a:spLocks noGrp="1"/>
          </p:cNvSpPr>
          <p:nvPr>
            <p:ph type="title"/>
          </p:nvPr>
        </p:nvSpPr>
        <p:spPr>
          <a:xfrm>
            <a:off x="4639926" y="-233972"/>
            <a:ext cx="6736084" cy="1744183"/>
          </a:xfrm>
        </p:spPr>
        <p:txBody>
          <a:bodyPr vert="horz" lIns="91440" tIns="45720" rIns="91440" bIns="45720" rtlCol="0" anchor="ctr">
            <a:normAutofit/>
          </a:bodyPr>
          <a:lstStyle/>
          <a:p>
            <a:r>
              <a:rPr lang="en-US" sz="4200" dirty="0"/>
              <a:t>Who is responsible for:</a:t>
            </a:r>
          </a:p>
        </p:txBody>
      </p:sp>
      <p:pic>
        <p:nvPicPr>
          <p:cNvPr id="21" name="Graphic 20" descr="Office worker female outline">
            <a:extLst>
              <a:ext uri="{FF2B5EF4-FFF2-40B4-BE49-F238E27FC236}">
                <a16:creationId xmlns:a16="http://schemas.microsoft.com/office/drawing/2014/main" id="{9A594789-E02D-4AC5-AF9D-3E2279C29E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916" y="1034606"/>
            <a:ext cx="2240052" cy="2240052"/>
          </a:xfrm>
          <a:prstGeom prst="rect">
            <a:avLst/>
          </a:prstGeom>
        </p:spPr>
      </p:pic>
      <p:pic>
        <p:nvPicPr>
          <p:cNvPr id="5" name="Picture 4">
            <a:extLst>
              <a:ext uri="{FF2B5EF4-FFF2-40B4-BE49-F238E27FC236}">
                <a16:creationId xmlns:a16="http://schemas.microsoft.com/office/drawing/2014/main" id="{711BD811-572C-47C3-A7F6-C8038E3B86E4}"/>
              </a:ext>
            </a:extLst>
          </p:cNvPr>
          <p:cNvPicPr>
            <a:picLocks noChangeAspect="1"/>
          </p:cNvPicPr>
          <p:nvPr/>
        </p:nvPicPr>
        <p:blipFill>
          <a:blip r:embed="rId4"/>
          <a:stretch>
            <a:fillRect/>
          </a:stretch>
        </p:blipFill>
        <p:spPr>
          <a:xfrm>
            <a:off x="448532" y="4224413"/>
            <a:ext cx="3321198" cy="1212237"/>
          </a:xfrm>
          <a:prstGeom prst="rect">
            <a:avLst/>
          </a:prstGeom>
        </p:spPr>
      </p:pic>
      <p:sp>
        <p:nvSpPr>
          <p:cNvPr id="3" name="Content Placeholder 2">
            <a:extLst>
              <a:ext uri="{FF2B5EF4-FFF2-40B4-BE49-F238E27FC236}">
                <a16:creationId xmlns:a16="http://schemas.microsoft.com/office/drawing/2014/main" id="{70CECA05-B052-4678-B513-7011B4AC7274}"/>
              </a:ext>
            </a:extLst>
          </p:cNvPr>
          <p:cNvSpPr>
            <a:spLocks noGrp="1"/>
          </p:cNvSpPr>
          <p:nvPr>
            <p:ph sz="half" idx="1"/>
          </p:nvPr>
        </p:nvSpPr>
        <p:spPr>
          <a:xfrm>
            <a:off x="4572870" y="888271"/>
            <a:ext cx="6870196" cy="5639382"/>
          </a:xfrm>
        </p:spPr>
        <p:txBody>
          <a:bodyPr vert="horz" lIns="91440" tIns="45720" rIns="91440" bIns="45720" rtlCol="0">
            <a:normAutofit fontScale="92500" lnSpcReduction="10000"/>
          </a:bodyPr>
          <a:lstStyle/>
          <a:p>
            <a:pPr>
              <a:lnSpc>
                <a:spcPct val="90000"/>
              </a:lnSpc>
            </a:pPr>
            <a:r>
              <a:rPr lang="en-US" dirty="0"/>
              <a:t>Hiring new staff</a:t>
            </a:r>
          </a:p>
          <a:p>
            <a:pPr>
              <a:lnSpc>
                <a:spcPct val="90000"/>
              </a:lnSpc>
            </a:pPr>
            <a:r>
              <a:rPr lang="en-US" dirty="0"/>
              <a:t>Preparing the agenda for the board meeting</a:t>
            </a:r>
          </a:p>
          <a:p>
            <a:pPr>
              <a:lnSpc>
                <a:spcPct val="90000"/>
              </a:lnSpc>
            </a:pPr>
            <a:r>
              <a:rPr lang="en-US" dirty="0"/>
              <a:t>Signing cheques</a:t>
            </a:r>
          </a:p>
          <a:p>
            <a:pPr>
              <a:lnSpc>
                <a:spcPct val="90000"/>
              </a:lnSpc>
            </a:pPr>
            <a:r>
              <a:rPr lang="en-US" dirty="0"/>
              <a:t>Applying for grants</a:t>
            </a:r>
          </a:p>
          <a:p>
            <a:pPr>
              <a:lnSpc>
                <a:spcPct val="90000"/>
              </a:lnSpc>
            </a:pPr>
            <a:r>
              <a:rPr lang="en-US" dirty="0"/>
              <a:t>Making decisions on day-to-day operations</a:t>
            </a:r>
          </a:p>
          <a:p>
            <a:pPr>
              <a:lnSpc>
                <a:spcPct val="90000"/>
              </a:lnSpc>
            </a:pPr>
            <a:r>
              <a:rPr lang="en-US" dirty="0"/>
              <a:t>Closing for the holidays</a:t>
            </a:r>
          </a:p>
          <a:p>
            <a:pPr>
              <a:lnSpc>
                <a:spcPct val="90000"/>
              </a:lnSpc>
            </a:pPr>
            <a:r>
              <a:rPr lang="en-US" dirty="0"/>
              <a:t>Presenting an update at meetings</a:t>
            </a:r>
          </a:p>
          <a:p>
            <a:pPr>
              <a:lnSpc>
                <a:spcPct val="90000"/>
              </a:lnSpc>
            </a:pPr>
            <a:r>
              <a:rPr lang="en-US" dirty="0"/>
              <a:t>Knowing the laws that affect employees</a:t>
            </a:r>
          </a:p>
          <a:p>
            <a:pPr>
              <a:lnSpc>
                <a:spcPct val="90000"/>
              </a:lnSpc>
            </a:pPr>
            <a:r>
              <a:rPr lang="en-US" dirty="0"/>
              <a:t>Changing bylaws</a:t>
            </a:r>
          </a:p>
          <a:p>
            <a:pPr>
              <a:lnSpc>
                <a:spcPct val="90000"/>
              </a:lnSpc>
            </a:pPr>
            <a:r>
              <a:rPr lang="en-US" dirty="0"/>
              <a:t>Meeting with partners</a:t>
            </a:r>
          </a:p>
          <a:p>
            <a:pPr>
              <a:lnSpc>
                <a:spcPct val="90000"/>
              </a:lnSpc>
            </a:pPr>
            <a:r>
              <a:rPr lang="en-US" dirty="0"/>
              <a:t>Evaluating the annual plan</a:t>
            </a:r>
          </a:p>
          <a:p>
            <a:pPr>
              <a:lnSpc>
                <a:spcPct val="90000"/>
              </a:lnSpc>
            </a:pPr>
            <a:r>
              <a:rPr lang="en-US" dirty="0"/>
              <a:t>Developing new partnerships</a:t>
            </a:r>
          </a:p>
          <a:p>
            <a:pPr>
              <a:lnSpc>
                <a:spcPct val="90000"/>
              </a:lnSpc>
            </a:pPr>
            <a:r>
              <a:rPr lang="en-US" dirty="0"/>
              <a:t>Fundraising to ensure sustainable funding for the organization</a:t>
            </a:r>
          </a:p>
          <a:p>
            <a:pPr>
              <a:lnSpc>
                <a:spcPct val="90000"/>
              </a:lnSpc>
            </a:pPr>
            <a:r>
              <a:rPr lang="en-US" dirty="0"/>
              <a:t>Representing the organization</a:t>
            </a:r>
          </a:p>
          <a:p>
            <a:pPr>
              <a:lnSpc>
                <a:spcPct val="90000"/>
              </a:lnSpc>
            </a:pPr>
            <a:r>
              <a:rPr lang="en-US" dirty="0"/>
              <a:t>Evaluating programs</a:t>
            </a:r>
          </a:p>
          <a:p>
            <a:pPr>
              <a:lnSpc>
                <a:spcPct val="90000"/>
              </a:lnSpc>
            </a:pPr>
            <a:r>
              <a:rPr lang="en-US" dirty="0"/>
              <a:t>Trusting staff</a:t>
            </a:r>
          </a:p>
          <a:p>
            <a:pPr>
              <a:lnSpc>
                <a:spcPct val="90000"/>
              </a:lnSpc>
            </a:pPr>
            <a:r>
              <a:rPr lang="en-US" dirty="0"/>
              <a:t>Evaluating the strategic plan</a:t>
            </a:r>
          </a:p>
        </p:txBody>
      </p:sp>
      <p:sp>
        <p:nvSpPr>
          <p:cNvPr id="42" name="Rectangle 41">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1371" y="374904"/>
            <a:ext cx="7378773"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919972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esk with productivity items">
            <a:extLst>
              <a:ext uri="{FF2B5EF4-FFF2-40B4-BE49-F238E27FC236}">
                <a16:creationId xmlns:a16="http://schemas.microsoft.com/office/drawing/2014/main" id="{652073A0-CE61-4C41-BD49-D0B3C896DC4A}"/>
              </a:ext>
            </a:extLst>
          </p:cNvPr>
          <p:cNvPicPr>
            <a:picLocks noGrp="1" noChangeAspect="1"/>
          </p:cNvPicPr>
          <p:nvPr>
            <p:ph sz="half" idx="1"/>
          </p:nvPr>
        </p:nvPicPr>
        <p:blipFill rotWithShape="1">
          <a:blip r:embed="rId3"/>
          <a:srcRect t="213" r="9091" b="23178"/>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11FF6-6692-4678-A501-450ECA216464}"/>
              </a:ext>
            </a:extLst>
          </p:cNvPr>
          <p:cNvSpPr>
            <a:spLocks noGrp="1"/>
          </p:cNvSpPr>
          <p:nvPr>
            <p:ph type="title"/>
          </p:nvPr>
        </p:nvSpPr>
        <p:spPr>
          <a:xfrm>
            <a:off x="774043" y="727626"/>
            <a:ext cx="4602152" cy="1718225"/>
          </a:xfrm>
        </p:spPr>
        <p:txBody>
          <a:bodyPr vert="horz" lIns="91440" tIns="45720" rIns="91440" bIns="45720" rtlCol="0" anchor="ctr">
            <a:normAutofit/>
          </a:bodyPr>
          <a:lstStyle/>
          <a:p>
            <a:r>
              <a:rPr lang="en-US" sz="4400" dirty="0"/>
              <a:t>Let’s talk budgets</a:t>
            </a:r>
          </a:p>
        </p:txBody>
      </p:sp>
      <p:sp>
        <p:nvSpPr>
          <p:cNvPr id="4" name="Content Placeholder 3">
            <a:extLst>
              <a:ext uri="{FF2B5EF4-FFF2-40B4-BE49-F238E27FC236}">
                <a16:creationId xmlns:a16="http://schemas.microsoft.com/office/drawing/2014/main" id="{AB497EB7-D472-48C3-AAD4-FABD0F9D6969}"/>
              </a:ext>
            </a:extLst>
          </p:cNvPr>
          <p:cNvSpPr>
            <a:spLocks noGrp="1"/>
          </p:cNvSpPr>
          <p:nvPr>
            <p:ph sz="half" idx="2"/>
          </p:nvPr>
        </p:nvSpPr>
        <p:spPr>
          <a:xfrm>
            <a:off x="774043" y="2538920"/>
            <a:ext cx="4602152" cy="3480066"/>
          </a:xfrm>
        </p:spPr>
        <p:txBody>
          <a:bodyPr vert="horz" lIns="91440" tIns="45720" rIns="91440" bIns="45720" rtlCol="0">
            <a:normAutofit/>
          </a:bodyPr>
          <a:lstStyle/>
          <a:p>
            <a:pPr>
              <a:lnSpc>
                <a:spcPct val="100000"/>
              </a:lnSpc>
            </a:pPr>
            <a:r>
              <a:rPr lang="en-US" dirty="0"/>
              <a:t>Do you have a financial management policy?</a:t>
            </a:r>
          </a:p>
          <a:p>
            <a:pPr>
              <a:lnSpc>
                <a:spcPct val="100000"/>
              </a:lnSpc>
            </a:pPr>
            <a:r>
              <a:rPr lang="en-US" dirty="0"/>
              <a:t>How much spending capacity does the ED have?</a:t>
            </a:r>
          </a:p>
          <a:p>
            <a:pPr>
              <a:lnSpc>
                <a:spcPct val="100000"/>
              </a:lnSpc>
            </a:pPr>
            <a:r>
              <a:rPr lang="en-US" dirty="0"/>
              <a:t>Who oversees the auditors?</a:t>
            </a:r>
          </a:p>
          <a:p>
            <a:pPr>
              <a:lnSpc>
                <a:spcPct val="100000"/>
              </a:lnSpc>
            </a:pPr>
            <a:r>
              <a:rPr lang="en-US" dirty="0"/>
              <a:t>Do you have an audit committee?</a:t>
            </a:r>
          </a:p>
          <a:p>
            <a:pPr>
              <a:lnSpc>
                <a:spcPct val="100000"/>
              </a:lnSpc>
            </a:pPr>
            <a:r>
              <a:rPr lang="en-US" dirty="0"/>
              <a:t>Who decides the budgets that go into grant applications?</a:t>
            </a:r>
          </a:p>
          <a:p>
            <a:pPr>
              <a:lnSpc>
                <a:spcPct val="100000"/>
              </a:lnSpc>
            </a:pPr>
            <a:r>
              <a:rPr lang="en-US" dirty="0"/>
              <a:t>Who approves the annual budget?</a:t>
            </a:r>
          </a:p>
        </p:txBody>
      </p:sp>
    </p:spTree>
    <p:extLst>
      <p:ext uri="{BB962C8B-B14F-4D97-AF65-F5344CB8AC3E}">
        <p14:creationId xmlns:p14="http://schemas.microsoft.com/office/powerpoint/2010/main" val="3838085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37E2AC-66FD-4340-8DA2-33595404FCC4}"/>
              </a:ext>
            </a:extLst>
          </p:cNvPr>
          <p:cNvSpPr>
            <a:spLocks noGrp="1"/>
          </p:cNvSpPr>
          <p:nvPr>
            <p:ph type="title"/>
          </p:nvPr>
        </p:nvSpPr>
        <p:spPr>
          <a:xfrm>
            <a:off x="1066800" y="642594"/>
            <a:ext cx="10058400" cy="1371600"/>
          </a:xfrm>
        </p:spPr>
        <p:txBody>
          <a:bodyPr>
            <a:normAutofit/>
          </a:bodyPr>
          <a:lstStyle/>
          <a:p>
            <a:endParaRPr lang="en-CA" dirty="0"/>
          </a:p>
        </p:txBody>
      </p:sp>
      <p:sp>
        <p:nvSpPr>
          <p:cNvPr id="3" name="Content Placeholder 2">
            <a:extLst>
              <a:ext uri="{FF2B5EF4-FFF2-40B4-BE49-F238E27FC236}">
                <a16:creationId xmlns:a16="http://schemas.microsoft.com/office/drawing/2014/main" id="{EFE16BFE-C0E1-45E8-B2C0-93A14EB49E0A}"/>
              </a:ext>
            </a:extLst>
          </p:cNvPr>
          <p:cNvSpPr>
            <a:spLocks noGrp="1"/>
          </p:cNvSpPr>
          <p:nvPr>
            <p:ph idx="1"/>
          </p:nvPr>
        </p:nvSpPr>
        <p:spPr>
          <a:xfrm>
            <a:off x="1066800" y="2103120"/>
            <a:ext cx="10058400" cy="3849624"/>
          </a:xfrm>
        </p:spPr>
        <p:txBody>
          <a:bodyPr>
            <a:normAutofit/>
          </a:bodyPr>
          <a:lstStyle/>
          <a:p>
            <a:endParaRPr lang="en-CA"/>
          </a:p>
        </p:txBody>
      </p:sp>
      <p:sp>
        <p:nvSpPr>
          <p:cNvPr id="13" name="Rectangle 1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pic>
        <p:nvPicPr>
          <p:cNvPr id="8" name="Picture 7">
            <a:extLst>
              <a:ext uri="{FF2B5EF4-FFF2-40B4-BE49-F238E27FC236}">
                <a16:creationId xmlns:a16="http://schemas.microsoft.com/office/drawing/2014/main" id="{B7D1D8AD-86EA-409B-96AA-54A163E019B6}"/>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6582078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9" name="Rectangle 18">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1" name="Rectangle 20">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4" name="Straight Connector 23">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32" name="Rectangle 31">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A77A8546-89BC-4EF2-B3DC-246C968800E4}"/>
              </a:ext>
            </a:extLst>
          </p:cNvPr>
          <p:cNvSpPr>
            <a:spLocks noGrp="1"/>
          </p:cNvSpPr>
          <p:nvPr>
            <p:ph type="title"/>
          </p:nvPr>
        </p:nvSpPr>
        <p:spPr>
          <a:xfrm>
            <a:off x="1243632" y="1559768"/>
            <a:ext cx="9678368" cy="3135379"/>
          </a:xfrm>
        </p:spPr>
        <p:txBody>
          <a:bodyPr vert="horz" lIns="91440" tIns="45720" rIns="91440" bIns="45720" rtlCol="0" anchor="ctr">
            <a:normAutofit/>
          </a:bodyPr>
          <a:lstStyle/>
          <a:p>
            <a:pPr algn="ctr">
              <a:lnSpc>
                <a:spcPct val="83000"/>
              </a:lnSpc>
            </a:pPr>
            <a:r>
              <a:rPr lang="en-US" sz="5600" cap="all" spc="-100"/>
              <a:t>Please answer the questions as they appear on your screen.</a:t>
            </a:r>
          </a:p>
        </p:txBody>
      </p:sp>
      <p:sp>
        <p:nvSpPr>
          <p:cNvPr id="34" name="Rectangle 33">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593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9C6AA477-9EC7-4078-A6B1-CA7483B3DE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CB7BB108-01C0-4DF3-842E-D4F7ADBCE86E}"/>
              </a:ext>
            </a:extLst>
          </p:cNvPr>
          <p:cNvSpPr>
            <a:spLocks noGrp="1"/>
          </p:cNvSpPr>
          <p:nvPr>
            <p:ph type="ctrTitle"/>
          </p:nvPr>
        </p:nvSpPr>
        <p:spPr>
          <a:xfrm>
            <a:off x="477981" y="1122362"/>
            <a:ext cx="4023360" cy="2802219"/>
          </a:xfrm>
        </p:spPr>
        <p:txBody>
          <a:bodyPr anchor="b">
            <a:normAutofit/>
          </a:bodyPr>
          <a:lstStyle/>
          <a:p>
            <a:pPr algn="l"/>
            <a:r>
              <a:rPr lang="en-CA" sz="3200" dirty="0">
                <a:solidFill>
                  <a:schemeClr val="tx1"/>
                </a:solidFill>
              </a:rPr>
              <a:t>Adding value</a:t>
            </a:r>
            <a:endParaRPr lang="en-CA" sz="3200" dirty="0"/>
          </a:p>
        </p:txBody>
      </p:sp>
      <p:sp>
        <p:nvSpPr>
          <p:cNvPr id="3" name="Subtitle 2">
            <a:extLst>
              <a:ext uri="{FF2B5EF4-FFF2-40B4-BE49-F238E27FC236}">
                <a16:creationId xmlns:a16="http://schemas.microsoft.com/office/drawing/2014/main" id="{7BD48728-91C7-4FEC-9A13-445BB87F59E2}"/>
              </a:ext>
            </a:extLst>
          </p:cNvPr>
          <p:cNvSpPr>
            <a:spLocks noGrp="1"/>
          </p:cNvSpPr>
          <p:nvPr>
            <p:ph type="subTitle" idx="1"/>
          </p:nvPr>
        </p:nvSpPr>
        <p:spPr>
          <a:xfrm>
            <a:off x="477980" y="3969352"/>
            <a:ext cx="4023359" cy="1208141"/>
          </a:xfrm>
        </p:spPr>
        <p:txBody>
          <a:bodyPr>
            <a:normAutofit/>
          </a:bodyPr>
          <a:lstStyle/>
          <a:p>
            <a:pPr algn="l"/>
            <a:endParaRPr lang="en-CA" sz="1600"/>
          </a:p>
        </p:txBody>
      </p:sp>
    </p:spTree>
    <p:extLst>
      <p:ext uri="{BB962C8B-B14F-4D97-AF65-F5344CB8AC3E}">
        <p14:creationId xmlns:p14="http://schemas.microsoft.com/office/powerpoint/2010/main" val="52939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7" name="Rectangle 2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2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7" name="Straight Connector 2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3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A52BFF0-628F-4CAC-A790-29B0522B1162}"/>
              </a:ext>
            </a:extLst>
          </p:cNvPr>
          <p:cNvPicPr>
            <a:picLocks noChangeAspect="1"/>
          </p:cNvPicPr>
          <p:nvPr/>
        </p:nvPicPr>
        <p:blipFill rotWithShape="1">
          <a:blip r:embed="rId2"/>
          <a:srcRect t="12267" b="31811"/>
          <a:stretch/>
        </p:blipFill>
        <p:spPr>
          <a:xfrm>
            <a:off x="-1" y="10"/>
            <a:ext cx="12192000" cy="4551026"/>
          </a:xfrm>
          <a:prstGeom prst="rect">
            <a:avLst/>
          </a:prstGeom>
        </p:spPr>
      </p:pic>
      <p:sp>
        <p:nvSpPr>
          <p:cNvPr id="25" name="Rectangle 32">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30" name="Rectangle 34">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3990F16B-2591-436B-8DC1-91A9C826890F}"/>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700" cap="all" spc="-100">
                <a:solidFill>
                  <a:schemeClr val="tx1"/>
                </a:solidFill>
              </a:rPr>
              <a:t>Top 10 ways to add value as a board member</a:t>
            </a:r>
          </a:p>
        </p:txBody>
      </p:sp>
    </p:spTree>
    <p:extLst>
      <p:ext uri="{BB962C8B-B14F-4D97-AF65-F5344CB8AC3E}">
        <p14:creationId xmlns:p14="http://schemas.microsoft.com/office/powerpoint/2010/main" val="344064699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E1321838-8843-43A7-889E-432270850CA6}"/>
              </a:ext>
            </a:extLst>
          </p:cNvPr>
          <p:cNvSpPr>
            <a:spLocks noGrp="1"/>
          </p:cNvSpPr>
          <p:nvPr>
            <p:ph type="title"/>
          </p:nvPr>
        </p:nvSpPr>
        <p:spPr>
          <a:xfrm>
            <a:off x="1175512" y="870132"/>
            <a:ext cx="9792208" cy="1527078"/>
          </a:xfrm>
        </p:spPr>
        <p:txBody>
          <a:bodyPr>
            <a:normAutofit/>
          </a:bodyPr>
          <a:lstStyle/>
          <a:p>
            <a:r>
              <a:rPr lang="en-CA" dirty="0"/>
              <a:t>PLEASE TELL US…</a:t>
            </a:r>
          </a:p>
        </p:txBody>
      </p:sp>
      <p:sp>
        <p:nvSpPr>
          <p:cNvPr id="3" name="Content Placeholder 2">
            <a:extLst>
              <a:ext uri="{FF2B5EF4-FFF2-40B4-BE49-F238E27FC236}">
                <a16:creationId xmlns:a16="http://schemas.microsoft.com/office/drawing/2014/main" id="{005662CE-2A1F-4A6C-A550-D4DD964DA0F8}"/>
              </a:ext>
            </a:extLst>
          </p:cNvPr>
          <p:cNvSpPr>
            <a:spLocks noGrp="1"/>
          </p:cNvSpPr>
          <p:nvPr>
            <p:ph idx="1"/>
          </p:nvPr>
        </p:nvSpPr>
        <p:spPr>
          <a:xfrm>
            <a:off x="1175512" y="2557849"/>
            <a:ext cx="9792208" cy="3407862"/>
          </a:xfrm>
        </p:spPr>
        <p:txBody>
          <a:bodyPr>
            <a:normAutofit/>
          </a:bodyPr>
          <a:lstStyle/>
          <a:p>
            <a:r>
              <a:rPr lang="en-CA" sz="2400" dirty="0"/>
              <a:t>Your Name</a:t>
            </a:r>
          </a:p>
          <a:p>
            <a:r>
              <a:rPr lang="en-CA" sz="2400" dirty="0"/>
              <a:t>Your Organization (the one where you govern)</a:t>
            </a:r>
          </a:p>
          <a:p>
            <a:r>
              <a:rPr lang="en-CA" sz="2400" dirty="0"/>
              <a:t>How long you have been a board member</a:t>
            </a:r>
          </a:p>
          <a:p>
            <a:r>
              <a:rPr lang="en-CA" sz="2400" dirty="0"/>
              <a:t>If you sit on other boards now or if you have in the past</a:t>
            </a:r>
          </a:p>
          <a:p>
            <a:r>
              <a:rPr lang="en-CA" sz="2400" dirty="0"/>
              <a:t>What you are hoping to learn today</a:t>
            </a:r>
          </a:p>
          <a:p>
            <a:r>
              <a:rPr lang="en-CA" sz="2400" dirty="0"/>
              <a:t>Your favourite flavour of ice cream</a:t>
            </a:r>
          </a:p>
        </p:txBody>
      </p:sp>
    </p:spTree>
    <p:extLst>
      <p:ext uri="{BB962C8B-B14F-4D97-AF65-F5344CB8AC3E}">
        <p14:creationId xmlns:p14="http://schemas.microsoft.com/office/powerpoint/2010/main" val="4045142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20" name="Picture 19" descr="Young woman">
            <a:extLst>
              <a:ext uri="{FF2B5EF4-FFF2-40B4-BE49-F238E27FC236}">
                <a16:creationId xmlns:a16="http://schemas.microsoft.com/office/drawing/2014/main" id="{D48617EE-A841-4539-8F86-2E6E578DC2FF}"/>
              </a:ext>
            </a:extLst>
          </p:cNvPr>
          <p:cNvPicPr>
            <a:picLocks noChangeAspect="1"/>
          </p:cNvPicPr>
          <p:nvPr/>
        </p:nvPicPr>
        <p:blipFill>
          <a:blip r:embed="rId2"/>
          <a:stretch>
            <a:fillRect/>
          </a:stretch>
        </p:blipFill>
        <p:spPr>
          <a:xfrm>
            <a:off x="9365274" y="75000"/>
            <a:ext cx="2883370" cy="6858000"/>
          </a:xfrm>
          <a:prstGeom prst="rect">
            <a:avLst/>
          </a:prstGeom>
        </p:spPr>
      </p:pic>
      <p:pic>
        <p:nvPicPr>
          <p:cNvPr id="18" name="Picture 17" descr="Woman thumbs up">
            <a:extLst>
              <a:ext uri="{FF2B5EF4-FFF2-40B4-BE49-F238E27FC236}">
                <a16:creationId xmlns:a16="http://schemas.microsoft.com/office/drawing/2014/main" id="{A8D5EE82-50BB-437E-A0A6-01403299A9E5}"/>
              </a:ext>
            </a:extLst>
          </p:cNvPr>
          <p:cNvPicPr>
            <a:picLocks noChangeAspect="1"/>
          </p:cNvPicPr>
          <p:nvPr/>
        </p:nvPicPr>
        <p:blipFill>
          <a:blip r:embed="rId3"/>
          <a:stretch>
            <a:fillRect/>
          </a:stretch>
        </p:blipFill>
        <p:spPr>
          <a:xfrm>
            <a:off x="2057360" y="18750"/>
            <a:ext cx="2953174" cy="6858000"/>
          </a:xfrm>
          <a:prstGeom prst="rect">
            <a:avLst/>
          </a:prstGeom>
        </p:spPr>
      </p:pic>
      <p:pic>
        <p:nvPicPr>
          <p:cNvPr id="5" name="Graphic 4" descr="Badge 10 outline">
            <a:extLst>
              <a:ext uri="{FF2B5EF4-FFF2-40B4-BE49-F238E27FC236}">
                <a16:creationId xmlns:a16="http://schemas.microsoft.com/office/drawing/2014/main" id="{6290C04C-5DF2-44B2-B9F1-EAF2252510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7000" y="0"/>
            <a:ext cx="6858000" cy="6858000"/>
          </a:xfrm>
          <a:prstGeom prst="rect">
            <a:avLst/>
          </a:prstGeom>
        </p:spPr>
      </p:pic>
      <p:pic>
        <p:nvPicPr>
          <p:cNvPr id="6" name="Picture 5" descr="Business woman hands on hips">
            <a:extLst>
              <a:ext uri="{FF2B5EF4-FFF2-40B4-BE49-F238E27FC236}">
                <a16:creationId xmlns:a16="http://schemas.microsoft.com/office/drawing/2014/main" id="{52C1E5BF-B6B1-4911-9A79-F60B6FA8DC48}"/>
              </a:ext>
            </a:extLst>
          </p:cNvPr>
          <p:cNvPicPr>
            <a:picLocks noChangeAspect="1"/>
          </p:cNvPicPr>
          <p:nvPr/>
        </p:nvPicPr>
        <p:blipFill>
          <a:blip r:embed="rId6"/>
          <a:stretch>
            <a:fillRect/>
          </a:stretch>
        </p:blipFill>
        <p:spPr>
          <a:xfrm>
            <a:off x="7525229" y="188159"/>
            <a:ext cx="2939571" cy="6600281"/>
          </a:xfrm>
          <a:prstGeom prst="rect">
            <a:avLst/>
          </a:prstGeom>
        </p:spPr>
      </p:pic>
      <p:pic>
        <p:nvPicPr>
          <p:cNvPr id="8" name="Picture 7" descr="Business man smiling">
            <a:extLst>
              <a:ext uri="{FF2B5EF4-FFF2-40B4-BE49-F238E27FC236}">
                <a16:creationId xmlns:a16="http://schemas.microsoft.com/office/drawing/2014/main" id="{8F8CEDCE-3437-4EFA-8BFC-CAFFC60C9FC5}"/>
              </a:ext>
            </a:extLst>
          </p:cNvPr>
          <p:cNvPicPr>
            <a:picLocks noChangeAspect="1"/>
          </p:cNvPicPr>
          <p:nvPr/>
        </p:nvPicPr>
        <p:blipFill>
          <a:blip r:embed="rId7"/>
          <a:stretch>
            <a:fillRect/>
          </a:stretch>
        </p:blipFill>
        <p:spPr>
          <a:xfrm>
            <a:off x="1060413" y="-1"/>
            <a:ext cx="2326484" cy="6858001"/>
          </a:xfrm>
          <a:prstGeom prst="rect">
            <a:avLst/>
          </a:prstGeom>
        </p:spPr>
      </p:pic>
      <p:pic>
        <p:nvPicPr>
          <p:cNvPr id="10" name="Picture 9" descr="Business woman showing">
            <a:extLst>
              <a:ext uri="{FF2B5EF4-FFF2-40B4-BE49-F238E27FC236}">
                <a16:creationId xmlns:a16="http://schemas.microsoft.com/office/drawing/2014/main" id="{1C337CAA-B88C-47DE-818E-248D97CB6DD9}"/>
              </a:ext>
            </a:extLst>
          </p:cNvPr>
          <p:cNvPicPr>
            <a:picLocks noChangeAspect="1"/>
          </p:cNvPicPr>
          <p:nvPr/>
        </p:nvPicPr>
        <p:blipFill>
          <a:blip r:embed="rId8"/>
          <a:stretch>
            <a:fillRect/>
          </a:stretch>
        </p:blipFill>
        <p:spPr>
          <a:xfrm>
            <a:off x="4614717" y="0"/>
            <a:ext cx="2962566" cy="6858000"/>
          </a:xfrm>
          <a:prstGeom prst="rect">
            <a:avLst/>
          </a:prstGeom>
        </p:spPr>
      </p:pic>
      <p:pic>
        <p:nvPicPr>
          <p:cNvPr id="12" name="Picture 11" descr="Business man thinking">
            <a:extLst>
              <a:ext uri="{FF2B5EF4-FFF2-40B4-BE49-F238E27FC236}">
                <a16:creationId xmlns:a16="http://schemas.microsoft.com/office/drawing/2014/main" id="{3E8FF991-1E19-4E3D-9381-2EA4F8AC285C}"/>
              </a:ext>
            </a:extLst>
          </p:cNvPr>
          <p:cNvPicPr>
            <a:picLocks noChangeAspect="1"/>
          </p:cNvPicPr>
          <p:nvPr/>
        </p:nvPicPr>
        <p:blipFill>
          <a:blip r:embed="rId9"/>
          <a:stretch>
            <a:fillRect/>
          </a:stretch>
        </p:blipFill>
        <p:spPr>
          <a:xfrm>
            <a:off x="5099202" y="18750"/>
            <a:ext cx="2296816" cy="6858000"/>
          </a:xfrm>
          <a:prstGeom prst="rect">
            <a:avLst/>
          </a:prstGeom>
        </p:spPr>
      </p:pic>
      <p:pic>
        <p:nvPicPr>
          <p:cNvPr id="14" name="Picture 13" descr="Young chinese casual woman">
            <a:extLst>
              <a:ext uri="{FF2B5EF4-FFF2-40B4-BE49-F238E27FC236}">
                <a16:creationId xmlns:a16="http://schemas.microsoft.com/office/drawing/2014/main" id="{12AD3D2D-8672-431A-945C-C78917507418}"/>
              </a:ext>
            </a:extLst>
          </p:cNvPr>
          <p:cNvPicPr>
            <a:picLocks noChangeAspect="1"/>
          </p:cNvPicPr>
          <p:nvPr/>
        </p:nvPicPr>
        <p:blipFill>
          <a:blip r:embed="rId10"/>
          <a:stretch>
            <a:fillRect/>
          </a:stretch>
        </p:blipFill>
        <p:spPr>
          <a:xfrm>
            <a:off x="6557623" y="37500"/>
            <a:ext cx="2088035" cy="6858000"/>
          </a:xfrm>
          <a:prstGeom prst="rect">
            <a:avLst/>
          </a:prstGeom>
        </p:spPr>
      </p:pic>
      <p:pic>
        <p:nvPicPr>
          <p:cNvPr id="16" name="Picture 15" descr="English business man">
            <a:extLst>
              <a:ext uri="{FF2B5EF4-FFF2-40B4-BE49-F238E27FC236}">
                <a16:creationId xmlns:a16="http://schemas.microsoft.com/office/drawing/2014/main" id="{BC26286B-E1AB-4BDE-BAD5-82B150DBBD67}"/>
              </a:ext>
            </a:extLst>
          </p:cNvPr>
          <p:cNvPicPr>
            <a:picLocks noChangeAspect="1"/>
          </p:cNvPicPr>
          <p:nvPr/>
        </p:nvPicPr>
        <p:blipFill>
          <a:blip r:embed="rId11"/>
          <a:stretch>
            <a:fillRect/>
          </a:stretch>
        </p:blipFill>
        <p:spPr>
          <a:xfrm>
            <a:off x="0" y="75000"/>
            <a:ext cx="2289140" cy="6858000"/>
          </a:xfrm>
          <a:prstGeom prst="rect">
            <a:avLst/>
          </a:prstGeom>
        </p:spPr>
      </p:pic>
    </p:spTree>
    <p:extLst>
      <p:ext uri="{BB962C8B-B14F-4D97-AF65-F5344CB8AC3E}">
        <p14:creationId xmlns:p14="http://schemas.microsoft.com/office/powerpoint/2010/main" val="255303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9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7000" y="0"/>
            <a:ext cx="6858000" cy="6858000"/>
          </a:xfrm>
          <a:prstGeom prst="rect">
            <a:avLst/>
          </a:prstGeom>
        </p:spPr>
      </p:pic>
      <p:pic>
        <p:nvPicPr>
          <p:cNvPr id="7" name="Picture 6" descr="People readying to run">
            <a:extLst>
              <a:ext uri="{FF2B5EF4-FFF2-40B4-BE49-F238E27FC236}">
                <a16:creationId xmlns:a16="http://schemas.microsoft.com/office/drawing/2014/main" id="{912D2D21-6413-441B-9BA2-FC1705B4A899}"/>
              </a:ext>
            </a:extLst>
          </p:cNvPr>
          <p:cNvPicPr>
            <a:picLocks noChangeAspect="1"/>
          </p:cNvPicPr>
          <p:nvPr/>
        </p:nvPicPr>
        <p:blipFill>
          <a:blip r:embed="rId4"/>
          <a:stretch>
            <a:fillRect/>
          </a:stretch>
        </p:blipFill>
        <p:spPr>
          <a:xfrm>
            <a:off x="952203" y="0"/>
            <a:ext cx="10287594" cy="6858000"/>
          </a:xfrm>
          <a:prstGeom prst="rect">
            <a:avLst/>
          </a:prstGeom>
        </p:spPr>
      </p:pic>
      <p:pic>
        <p:nvPicPr>
          <p:cNvPr id="8" name="Picture 7">
            <a:extLst>
              <a:ext uri="{FF2B5EF4-FFF2-40B4-BE49-F238E27FC236}">
                <a16:creationId xmlns:a16="http://schemas.microsoft.com/office/drawing/2014/main" id="{DCF35809-0595-409D-94AF-A0DE0FBB7C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1" b="89815" l="1711" r="90000">
                        <a14:foregroundMark x1="6711" y1="42460" x2="6711" y2="42460"/>
                        <a14:foregroundMark x1="1711" y1="42593" x2="1711" y2="42593"/>
                      </a14:backgroundRemoval>
                    </a14:imgEffect>
                  </a14:imgLayer>
                </a14:imgProps>
              </a:ext>
            </a:extLst>
          </a:blip>
          <a:stretch>
            <a:fillRect/>
          </a:stretch>
        </p:blipFill>
        <p:spPr>
          <a:xfrm>
            <a:off x="9888568" y="-393700"/>
            <a:ext cx="3255635" cy="3238500"/>
          </a:xfrm>
          <a:prstGeom prst="rect">
            <a:avLst/>
          </a:prstGeom>
        </p:spPr>
      </p:pic>
    </p:spTree>
    <p:extLst>
      <p:ext uri="{BB962C8B-B14F-4D97-AF65-F5344CB8AC3E}">
        <p14:creationId xmlns:p14="http://schemas.microsoft.com/office/powerpoint/2010/main" val="20197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8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67000" y="0"/>
            <a:ext cx="6858000" cy="6858000"/>
          </a:xfrm>
          <a:prstGeom prst="rect">
            <a:avLst/>
          </a:prstGeom>
        </p:spPr>
      </p:pic>
      <p:pic>
        <p:nvPicPr>
          <p:cNvPr id="1026" name="Picture 2" descr="See the source image">
            <a:extLst>
              <a:ext uri="{FF2B5EF4-FFF2-40B4-BE49-F238E27FC236}">
                <a16:creationId xmlns:a16="http://schemas.microsoft.com/office/drawing/2014/main" id="{A89A734C-A68E-421B-BD1E-9F8C59B354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71" r="16942"/>
          <a:stretch/>
        </p:blipFill>
        <p:spPr bwMode="auto">
          <a:xfrm>
            <a:off x="825499" y="408709"/>
            <a:ext cx="10805842" cy="577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7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7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3A142220-5D5A-4B35-86E8-966770055DA2}"/>
              </a:ext>
            </a:extLst>
          </p:cNvPr>
          <p:cNvPicPr>
            <a:picLocks noChangeAspect="1"/>
          </p:cNvPicPr>
          <p:nvPr/>
        </p:nvPicPr>
        <p:blipFill>
          <a:blip r:embed="rId4"/>
          <a:stretch>
            <a:fillRect/>
          </a:stretch>
        </p:blipFill>
        <p:spPr>
          <a:xfrm>
            <a:off x="138112" y="447675"/>
            <a:ext cx="11915775" cy="5962650"/>
          </a:xfrm>
          <a:prstGeom prst="rect">
            <a:avLst/>
          </a:prstGeom>
        </p:spPr>
      </p:pic>
      <p:pic>
        <p:nvPicPr>
          <p:cNvPr id="4" name="Picture 3">
            <a:extLst>
              <a:ext uri="{FF2B5EF4-FFF2-40B4-BE49-F238E27FC236}">
                <a16:creationId xmlns:a16="http://schemas.microsoft.com/office/drawing/2014/main" id="{EB988433-72E0-42C8-810D-97261AF002A5}"/>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269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6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67000" y="0"/>
            <a:ext cx="6858000" cy="6858000"/>
          </a:xfrm>
          <a:prstGeom prst="rect">
            <a:avLst/>
          </a:prstGeom>
        </p:spPr>
      </p:pic>
      <p:pic>
        <p:nvPicPr>
          <p:cNvPr id="4" name="Picture 3" descr="Hand with a gavel">
            <a:extLst>
              <a:ext uri="{FF2B5EF4-FFF2-40B4-BE49-F238E27FC236}">
                <a16:creationId xmlns:a16="http://schemas.microsoft.com/office/drawing/2014/main" id="{44D77167-517C-4F11-9219-59962B544703}"/>
              </a:ext>
            </a:extLst>
          </p:cNvPr>
          <p:cNvPicPr>
            <a:picLocks noChangeAspect="1"/>
          </p:cNvPicPr>
          <p:nvPr/>
        </p:nvPicPr>
        <p:blipFill>
          <a:blip r:embed="rId4"/>
          <a:stretch>
            <a:fillRect/>
          </a:stretch>
        </p:blipFill>
        <p:spPr>
          <a:xfrm>
            <a:off x="952908" y="0"/>
            <a:ext cx="10286184" cy="6858000"/>
          </a:xfrm>
          <a:prstGeom prst="rect">
            <a:avLst/>
          </a:prstGeom>
        </p:spPr>
      </p:pic>
      <p:sp>
        <p:nvSpPr>
          <p:cNvPr id="6" name="Rectangle 5">
            <a:extLst>
              <a:ext uri="{FF2B5EF4-FFF2-40B4-BE49-F238E27FC236}">
                <a16:creationId xmlns:a16="http://schemas.microsoft.com/office/drawing/2014/main" id="{B07780CA-9E7C-432E-A589-34084DFB0534}"/>
              </a:ext>
            </a:extLst>
          </p:cNvPr>
          <p:cNvSpPr/>
          <p:nvPr/>
        </p:nvSpPr>
        <p:spPr>
          <a:xfrm>
            <a:off x="3097583" y="5647035"/>
            <a:ext cx="5996834"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Good judgement</a:t>
            </a:r>
          </a:p>
        </p:txBody>
      </p:sp>
    </p:spTree>
    <p:extLst>
      <p:ext uri="{BB962C8B-B14F-4D97-AF65-F5344CB8AC3E}">
        <p14:creationId xmlns:p14="http://schemas.microsoft.com/office/powerpoint/2010/main" val="25105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5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67000" y="0"/>
            <a:ext cx="6858000" cy="6858000"/>
          </a:xfrm>
          <a:prstGeom prst="rect">
            <a:avLst/>
          </a:prstGeom>
        </p:spPr>
      </p:pic>
      <p:pic>
        <p:nvPicPr>
          <p:cNvPr id="4" name="Content Placeholder 4">
            <a:extLst>
              <a:ext uri="{FF2B5EF4-FFF2-40B4-BE49-F238E27FC236}">
                <a16:creationId xmlns:a16="http://schemas.microsoft.com/office/drawing/2014/main" id="{462AB36A-9490-4346-84EC-78C835B6BDBF}"/>
              </a:ext>
            </a:extLst>
          </p:cNvPr>
          <p:cNvPicPr>
            <a:picLocks noChangeAspect="1"/>
          </p:cNvPicPr>
          <p:nvPr/>
        </p:nvPicPr>
        <p:blipFill>
          <a:blip r:embed="rId4"/>
          <a:stretch>
            <a:fillRect/>
          </a:stretch>
        </p:blipFill>
        <p:spPr>
          <a:xfrm>
            <a:off x="703952" y="609600"/>
            <a:ext cx="10612260" cy="5651500"/>
          </a:xfrm>
          <a:prstGeom prst="rect">
            <a:avLst/>
          </a:prstGeom>
        </p:spPr>
      </p:pic>
    </p:spTree>
    <p:extLst>
      <p:ext uri="{BB962C8B-B14F-4D97-AF65-F5344CB8AC3E}">
        <p14:creationId xmlns:p14="http://schemas.microsoft.com/office/powerpoint/2010/main" val="363775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4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5CE5C287-5227-413C-BD89-CC439359DF21}"/>
              </a:ext>
            </a:extLst>
          </p:cNvPr>
          <p:cNvPicPr>
            <a:picLocks noChangeAspect="1"/>
          </p:cNvPicPr>
          <p:nvPr/>
        </p:nvPicPr>
        <p:blipFill>
          <a:blip r:embed="rId4"/>
          <a:stretch>
            <a:fillRect/>
          </a:stretch>
        </p:blipFill>
        <p:spPr>
          <a:xfrm>
            <a:off x="939799" y="539496"/>
            <a:ext cx="10441561" cy="5645404"/>
          </a:xfrm>
          <a:prstGeom prst="rect">
            <a:avLst/>
          </a:prstGeom>
        </p:spPr>
      </p:pic>
    </p:spTree>
    <p:extLst>
      <p:ext uri="{BB962C8B-B14F-4D97-AF65-F5344CB8AC3E}">
        <p14:creationId xmlns:p14="http://schemas.microsoft.com/office/powerpoint/2010/main" val="130462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3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EB4CF118-8A72-430A-B2D3-954B017B92D0}"/>
              </a:ext>
            </a:extLst>
          </p:cNvPr>
          <p:cNvPicPr>
            <a:picLocks noChangeAspect="1"/>
          </p:cNvPicPr>
          <p:nvPr/>
        </p:nvPicPr>
        <p:blipFill>
          <a:blip r:embed="rId4"/>
          <a:stretch>
            <a:fillRect/>
          </a:stretch>
        </p:blipFill>
        <p:spPr>
          <a:xfrm>
            <a:off x="4318000" y="1769533"/>
            <a:ext cx="3410857" cy="3183467"/>
          </a:xfrm>
          <a:prstGeom prst="rect">
            <a:avLst/>
          </a:prstGeom>
        </p:spPr>
      </p:pic>
    </p:spTree>
    <p:extLst>
      <p:ext uri="{BB962C8B-B14F-4D97-AF65-F5344CB8AC3E}">
        <p14:creationId xmlns:p14="http://schemas.microsoft.com/office/powerpoint/2010/main" val="271067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outline">
            <a:extLst>
              <a:ext uri="{FF2B5EF4-FFF2-40B4-BE49-F238E27FC236}">
                <a16:creationId xmlns:a16="http://schemas.microsoft.com/office/drawing/2014/main" id="{D4B6A308-C079-45BD-A986-567F5196C1A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15D29AC3-0395-4354-9A3E-5F221139614D}"/>
              </a:ext>
            </a:extLst>
          </p:cNvPr>
          <p:cNvPicPr>
            <a:picLocks noChangeAspect="1"/>
          </p:cNvPicPr>
          <p:nvPr/>
        </p:nvPicPr>
        <p:blipFill>
          <a:blip r:embed="rId4"/>
          <a:stretch>
            <a:fillRect/>
          </a:stretch>
        </p:blipFill>
        <p:spPr>
          <a:xfrm>
            <a:off x="1862667" y="609600"/>
            <a:ext cx="8390391" cy="5588000"/>
          </a:xfrm>
          <a:prstGeom prst="rect">
            <a:avLst/>
          </a:prstGeom>
        </p:spPr>
      </p:pic>
      <p:sp>
        <p:nvSpPr>
          <p:cNvPr id="4" name="TextBox 3">
            <a:extLst>
              <a:ext uri="{FF2B5EF4-FFF2-40B4-BE49-F238E27FC236}">
                <a16:creationId xmlns:a16="http://schemas.microsoft.com/office/drawing/2014/main" id="{149457B7-1E56-4450-B397-5020A6EEC31C}"/>
              </a:ext>
            </a:extLst>
          </p:cNvPr>
          <p:cNvSpPr txBox="1"/>
          <p:nvPr/>
        </p:nvSpPr>
        <p:spPr>
          <a:xfrm rot="21353972">
            <a:off x="2717800" y="1549400"/>
            <a:ext cx="1676400" cy="707886"/>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cene3d>
              <a:camera prst="perspectiveRight"/>
              <a:lightRig rig="threePt" dir="t"/>
            </a:scene3d>
          </a:bodyPr>
          <a:lstStyle/>
          <a:p>
            <a:r>
              <a:rPr lang="en-CA" sz="2000" dirty="0">
                <a:ln w="0"/>
                <a:effectLst>
                  <a:innerShdw blurRad="63500" dist="50800" dir="18900000">
                    <a:prstClr val="black">
                      <a:alpha val="50000"/>
                    </a:prstClr>
                  </a:innerShdw>
                </a:effectLst>
              </a:rPr>
              <a:t>Board evaluation </a:t>
            </a:r>
          </a:p>
        </p:txBody>
      </p:sp>
    </p:spTree>
    <p:extLst>
      <p:ext uri="{BB962C8B-B14F-4D97-AF65-F5344CB8AC3E}">
        <p14:creationId xmlns:p14="http://schemas.microsoft.com/office/powerpoint/2010/main" val="13711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04C90-7D0C-4043-9BC2-C8EC4E65DB8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 name="Graphic 4" descr="Badge 1 outline">
            <a:extLst>
              <a:ext uri="{FF2B5EF4-FFF2-40B4-BE49-F238E27FC236}">
                <a16:creationId xmlns:a16="http://schemas.microsoft.com/office/drawing/2014/main" id="{D4B6A308-C079-45BD-A986-567F5196C1A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3F11E939-4F50-4D30-8930-23C15DB6C097}"/>
              </a:ext>
            </a:extLst>
          </p:cNvPr>
          <p:cNvPicPr>
            <a:picLocks noChangeAspect="1"/>
          </p:cNvPicPr>
          <p:nvPr/>
        </p:nvPicPr>
        <p:blipFill rotWithShape="1">
          <a:blip r:embed="rId5"/>
          <a:srcRect r="42762"/>
          <a:stretch/>
        </p:blipFill>
        <p:spPr>
          <a:xfrm>
            <a:off x="3270250" y="509690"/>
            <a:ext cx="5848350" cy="5838619"/>
          </a:xfrm>
          <a:prstGeom prst="rect">
            <a:avLst/>
          </a:prstGeom>
        </p:spPr>
      </p:pic>
      <p:pic>
        <p:nvPicPr>
          <p:cNvPr id="6" name="Picture 5">
            <a:extLst>
              <a:ext uri="{FF2B5EF4-FFF2-40B4-BE49-F238E27FC236}">
                <a16:creationId xmlns:a16="http://schemas.microsoft.com/office/drawing/2014/main" id="{86EBEC56-6D11-4C63-B8BF-2639691ADDF5}"/>
              </a:ext>
            </a:extLst>
          </p:cNvPr>
          <p:cNvPicPr>
            <a:picLocks noChangeAspect="1"/>
          </p:cNvPicPr>
          <p:nvPr/>
        </p:nvPicPr>
        <p:blipFill rotWithShape="1">
          <a:blip r:embed="rId6"/>
          <a:srcRect l="56691"/>
          <a:stretch/>
        </p:blipFill>
        <p:spPr>
          <a:xfrm>
            <a:off x="376127" y="509690"/>
            <a:ext cx="2640123" cy="3429000"/>
          </a:xfrm>
          <a:prstGeom prst="rect">
            <a:avLst/>
          </a:prstGeom>
        </p:spPr>
      </p:pic>
      <p:pic>
        <p:nvPicPr>
          <p:cNvPr id="7" name="Picture 6">
            <a:extLst>
              <a:ext uri="{FF2B5EF4-FFF2-40B4-BE49-F238E27FC236}">
                <a16:creationId xmlns:a16="http://schemas.microsoft.com/office/drawing/2014/main" id="{E48615B6-4906-4B39-BD5D-58D40864B99D}"/>
              </a:ext>
            </a:extLst>
          </p:cNvPr>
          <p:cNvPicPr>
            <a:picLocks noChangeAspect="1"/>
          </p:cNvPicPr>
          <p:nvPr/>
        </p:nvPicPr>
        <p:blipFill>
          <a:blip r:embed="rId7"/>
          <a:stretch>
            <a:fillRect/>
          </a:stretch>
        </p:blipFill>
        <p:spPr>
          <a:xfrm>
            <a:off x="9194800" y="4128456"/>
            <a:ext cx="2909375" cy="2219853"/>
          </a:xfrm>
          <a:prstGeom prst="rect">
            <a:avLst/>
          </a:prstGeom>
        </p:spPr>
      </p:pic>
      <p:pic>
        <p:nvPicPr>
          <p:cNvPr id="8" name="Graphic 7" descr="Ear with solid fill">
            <a:extLst>
              <a:ext uri="{FF2B5EF4-FFF2-40B4-BE49-F238E27FC236}">
                <a16:creationId xmlns:a16="http://schemas.microsoft.com/office/drawing/2014/main" id="{5A291E9C-E38D-4185-AE16-99CA5DE8D5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6409" y="4448380"/>
            <a:ext cx="1509978" cy="1509978"/>
          </a:xfrm>
          <a:prstGeom prst="rect">
            <a:avLst/>
          </a:prstGeom>
        </p:spPr>
      </p:pic>
      <p:pic>
        <p:nvPicPr>
          <p:cNvPr id="10" name="Picture 9" descr="Sea of hands in the middle">
            <a:extLst>
              <a:ext uri="{FF2B5EF4-FFF2-40B4-BE49-F238E27FC236}">
                <a16:creationId xmlns:a16="http://schemas.microsoft.com/office/drawing/2014/main" id="{861BE1D2-63FF-4137-92AA-488AF0955537}"/>
              </a:ext>
            </a:extLst>
          </p:cNvPr>
          <p:cNvPicPr>
            <a:picLocks noChangeAspect="1"/>
          </p:cNvPicPr>
          <p:nvPr/>
        </p:nvPicPr>
        <p:blipFill>
          <a:blip r:embed="rId10"/>
          <a:stretch>
            <a:fillRect/>
          </a:stretch>
        </p:blipFill>
        <p:spPr>
          <a:xfrm>
            <a:off x="9199332" y="509690"/>
            <a:ext cx="2904843" cy="1936089"/>
          </a:xfrm>
          <a:prstGeom prst="rect">
            <a:avLst/>
          </a:prstGeom>
        </p:spPr>
      </p:pic>
    </p:spTree>
    <p:extLst>
      <p:ext uri="{BB962C8B-B14F-4D97-AF65-F5344CB8AC3E}">
        <p14:creationId xmlns:p14="http://schemas.microsoft.com/office/powerpoint/2010/main" val="14870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879A56-BA4A-47BE-B8EA-643910D69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8" name="Rectangle 27">
            <a:extLst>
              <a:ext uri="{FF2B5EF4-FFF2-40B4-BE49-F238E27FC236}">
                <a16:creationId xmlns:a16="http://schemas.microsoft.com/office/drawing/2014/main" id="{68E7D62B-6F82-4DD0-9764-C143AEAAC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3" name="Title 2">
            <a:extLst>
              <a:ext uri="{FF2B5EF4-FFF2-40B4-BE49-F238E27FC236}">
                <a16:creationId xmlns:a16="http://schemas.microsoft.com/office/drawing/2014/main" id="{2228C0A4-90F4-4E8D-AD8E-AE0B27C58DC3}"/>
              </a:ext>
            </a:extLst>
          </p:cNvPr>
          <p:cNvSpPr>
            <a:spLocks noGrp="1"/>
          </p:cNvSpPr>
          <p:nvPr>
            <p:ph type="title"/>
          </p:nvPr>
        </p:nvSpPr>
        <p:spPr>
          <a:xfrm>
            <a:off x="5353249" y="1348844"/>
            <a:ext cx="5716338" cy="3042706"/>
          </a:xfrm>
        </p:spPr>
        <p:txBody>
          <a:bodyPr vert="horz" lIns="91440" tIns="45720" rIns="91440" bIns="45720" rtlCol="0" anchor="ctr">
            <a:normAutofit/>
          </a:bodyPr>
          <a:lstStyle/>
          <a:p>
            <a:pPr algn="ctr">
              <a:lnSpc>
                <a:spcPct val="83000"/>
              </a:lnSpc>
            </a:pPr>
            <a:r>
              <a:rPr lang="en-US" sz="6000" cap="all" spc="-100" dirty="0">
                <a:solidFill>
                  <a:schemeClr val="tx1">
                    <a:lumMod val="85000"/>
                    <a:lumOff val="15000"/>
                  </a:schemeClr>
                </a:solidFill>
              </a:rPr>
              <a:t>WHO ARE WE?</a:t>
            </a:r>
          </a:p>
        </p:txBody>
      </p:sp>
      <p:pic>
        <p:nvPicPr>
          <p:cNvPr id="6" name="Picture Placeholder 5" descr="A picture containing text, red, close&#10;&#10;Description automatically generated">
            <a:extLst>
              <a:ext uri="{FF2B5EF4-FFF2-40B4-BE49-F238E27FC236}">
                <a16:creationId xmlns:a16="http://schemas.microsoft.com/office/drawing/2014/main" id="{3D96F20A-1140-4601-84C7-A304EAB0D8C9}"/>
              </a:ext>
            </a:extLst>
          </p:cNvPr>
          <p:cNvPicPr>
            <a:picLocks noGrp="1" noChangeAspect="1"/>
          </p:cNvPicPr>
          <p:nvPr>
            <p:ph type="pic" idx="1"/>
          </p:nvPr>
        </p:nvPicPr>
        <p:blipFill rotWithShape="1">
          <a:blip r:embed="rId2"/>
          <a:srcRect t="7255" r="2" b="2"/>
          <a:stretch/>
        </p:blipFill>
        <p:spPr>
          <a:xfrm>
            <a:off x="616737" y="621793"/>
            <a:ext cx="4376501" cy="5614416"/>
          </a:xfrm>
          <a:prstGeom prst="rect">
            <a:avLst/>
          </a:prstGeom>
        </p:spPr>
      </p:pic>
      <p:sp>
        <p:nvSpPr>
          <p:cNvPr id="30" name="Rectangle 29">
            <a:extLst>
              <a:ext uri="{FF2B5EF4-FFF2-40B4-BE49-F238E27FC236}">
                <a16:creationId xmlns:a16="http://schemas.microsoft.com/office/drawing/2014/main" id="{9C283B92-B6AF-4FE0-AF35-F51A6790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9B60A8CB-176B-4FD6-AD24-9D98027E5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171CA5D-A004-471D-81F2-0B1381DE6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682D131-57BB-442B-BD9B-8F06D2B23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94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7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arge skydiving group mid-air">
            <a:extLst>
              <a:ext uri="{FF2B5EF4-FFF2-40B4-BE49-F238E27FC236}">
                <a16:creationId xmlns:a16="http://schemas.microsoft.com/office/drawing/2014/main" id="{19C1ACC5-A1BF-4B83-A2ED-58F92B8D29B1}"/>
              </a:ext>
            </a:extLst>
          </p:cNvPr>
          <p:cNvPicPr>
            <a:picLocks noChangeAspect="1"/>
          </p:cNvPicPr>
          <p:nvPr/>
        </p:nvPicPr>
        <p:blipFill rotWithShape="1">
          <a:blip r:embed="rId3"/>
          <a:srcRect t="15579" r="1" b="7600"/>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847974"/>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BB108-01C0-4DF3-842E-D4F7ADBCE86E}"/>
              </a:ext>
            </a:extLst>
          </p:cNvPr>
          <p:cNvSpPr>
            <a:spLocks noGrp="1"/>
          </p:cNvSpPr>
          <p:nvPr>
            <p:ph type="ctrTitle"/>
          </p:nvPr>
        </p:nvSpPr>
        <p:spPr/>
        <p:txBody>
          <a:bodyPr/>
          <a:lstStyle/>
          <a:p>
            <a:r>
              <a:rPr lang="en-CA" dirty="0"/>
              <a:t>QUESTIONS AND DISCUSSIONS</a:t>
            </a:r>
          </a:p>
        </p:txBody>
      </p:sp>
      <p:sp>
        <p:nvSpPr>
          <p:cNvPr id="3" name="Subtitle 2">
            <a:extLst>
              <a:ext uri="{FF2B5EF4-FFF2-40B4-BE49-F238E27FC236}">
                <a16:creationId xmlns:a16="http://schemas.microsoft.com/office/drawing/2014/main" id="{7BD48728-91C7-4FEC-9A13-445BB87F59E2}"/>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4053596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FE4ECD62-A3E2-413D-9972-784A8DFEEEEF}"/>
              </a:ext>
            </a:extLst>
          </p:cNvPr>
          <p:cNvSpPr>
            <a:spLocks noGrp="1"/>
          </p:cNvSpPr>
          <p:nvPr>
            <p:ph type="title"/>
          </p:nvPr>
        </p:nvSpPr>
        <p:spPr>
          <a:xfrm>
            <a:off x="676240" y="875324"/>
            <a:ext cx="3536510" cy="5093520"/>
          </a:xfrm>
        </p:spPr>
        <p:txBody>
          <a:bodyPr>
            <a:normAutofit/>
          </a:bodyPr>
          <a:lstStyle/>
          <a:p>
            <a:pPr algn="ctr"/>
            <a:r>
              <a:rPr lang="en-CA" sz="4400" dirty="0">
                <a:solidFill>
                  <a:schemeClr val="tx1"/>
                </a:solidFill>
              </a:rPr>
              <a:t>Next Year’s Orientation Plan</a:t>
            </a:r>
          </a:p>
        </p:txBody>
      </p:sp>
      <p:sp>
        <p:nvSpPr>
          <p:cNvPr id="3" name="Content Placeholder 2">
            <a:extLst>
              <a:ext uri="{FF2B5EF4-FFF2-40B4-BE49-F238E27FC236}">
                <a16:creationId xmlns:a16="http://schemas.microsoft.com/office/drawing/2014/main" id="{AF97DF02-48DE-4762-A54E-B57D90D8A99E}"/>
              </a:ext>
            </a:extLst>
          </p:cNvPr>
          <p:cNvSpPr>
            <a:spLocks noGrp="1"/>
          </p:cNvSpPr>
          <p:nvPr>
            <p:ph idx="1"/>
          </p:nvPr>
        </p:nvSpPr>
        <p:spPr>
          <a:xfrm>
            <a:off x="5478124" y="559477"/>
            <a:ext cx="5647076" cy="5475563"/>
          </a:xfrm>
        </p:spPr>
        <p:txBody>
          <a:bodyPr anchor="ctr">
            <a:normAutofit/>
          </a:bodyPr>
          <a:lstStyle/>
          <a:p>
            <a:pPr>
              <a:lnSpc>
                <a:spcPct val="100000"/>
              </a:lnSpc>
              <a:buFont typeface="Arial" panose="020B0604020202020204" pitchFamily="34" charset="0"/>
              <a:buChar char="•"/>
            </a:pPr>
            <a:r>
              <a:rPr lang="en-US" sz="2000" b="0" i="0" dirty="0">
                <a:effectLst/>
                <a:latin typeface="Calibri" panose="020F0502020204030204" pitchFamily="34" charset="0"/>
                <a:cs typeface="Calibri" panose="020F0502020204030204" pitchFamily="34" charset="0"/>
              </a:rPr>
              <a:t>Before the meeting, provide each board member with the manual and all other pertinent documentation </a:t>
            </a:r>
          </a:p>
          <a:p>
            <a:pPr>
              <a:lnSpc>
                <a:spcPct val="100000"/>
              </a:lnSpc>
              <a:buFont typeface="Arial" panose="020B0604020202020204" pitchFamily="34" charset="0"/>
              <a:buChar char="•"/>
            </a:pPr>
            <a:r>
              <a:rPr lang="en-US" sz="2000" b="0" i="0" dirty="0">
                <a:effectLst/>
                <a:latin typeface="Calibri" panose="020F0502020204030204" pitchFamily="34" charset="0"/>
                <a:cs typeface="Calibri" panose="020F0502020204030204" pitchFamily="34" charset="0"/>
              </a:rPr>
              <a:t>Introductions</a:t>
            </a:r>
          </a:p>
          <a:p>
            <a:pPr>
              <a:lnSpc>
                <a:spcPct val="1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Present programs, activities and the whole organization</a:t>
            </a:r>
          </a:p>
          <a:p>
            <a:pPr>
              <a:lnSpc>
                <a:spcPct val="100000"/>
              </a:lnSpc>
              <a:buFont typeface="Arial" panose="020B0604020202020204" pitchFamily="34" charset="0"/>
              <a:buChar char="•"/>
            </a:pPr>
            <a:r>
              <a:rPr lang="en-US" sz="2000" b="0" i="0" dirty="0">
                <a:effectLst/>
                <a:latin typeface="Calibri" panose="020F0502020204030204" pitchFamily="34" charset="0"/>
                <a:cs typeface="Calibri" panose="020F0502020204030204" pitchFamily="34" charset="0"/>
              </a:rPr>
              <a:t>ED shares the vision for the organization, as adopted by the general assembly and previous boards</a:t>
            </a:r>
          </a:p>
          <a:p>
            <a:pPr>
              <a:lnSpc>
                <a:spcPct val="100000"/>
              </a:lnSpc>
              <a:buFont typeface="Arial" panose="020B0604020202020204" pitchFamily="34" charset="0"/>
              <a:buChar char="•"/>
            </a:pPr>
            <a:r>
              <a:rPr lang="en-US" sz="2000" b="0" i="0" dirty="0">
                <a:effectLst/>
                <a:latin typeface="Calibri" panose="020F0502020204030204" pitchFamily="34" charset="0"/>
                <a:cs typeface="Calibri" panose="020F0502020204030204" pitchFamily="34" charset="0"/>
              </a:rPr>
              <a:t>President reviews roles and responsibilities of board members</a:t>
            </a:r>
            <a:endParaRPr lang="en-US" sz="2000" dirty="0">
              <a:latin typeface="Calibri" panose="020F0502020204030204" pitchFamily="34" charset="0"/>
              <a:cs typeface="Calibri" panose="020F0502020204030204" pitchFamily="34" charset="0"/>
            </a:endParaRPr>
          </a:p>
          <a:p>
            <a:pPr>
              <a:lnSpc>
                <a:spcPct val="100000"/>
              </a:lnSpc>
              <a:buFont typeface="Arial" panose="020B0604020202020204" pitchFamily="34" charset="0"/>
              <a:buChar char="•"/>
            </a:pPr>
            <a:r>
              <a:rPr lang="en-US" sz="2000" b="0" i="0" dirty="0">
                <a:effectLst/>
                <a:latin typeface="Calibri" panose="020F0502020204030204" pitchFamily="34" charset="0"/>
                <a:cs typeface="Calibri" panose="020F0502020204030204" pitchFamily="34" charset="0"/>
              </a:rPr>
              <a:t>President outlines the upcoming board meeting agenda </a:t>
            </a:r>
            <a:r>
              <a:rPr lang="en-US" sz="2000" dirty="0">
                <a:latin typeface="Calibri" panose="020F0502020204030204" pitchFamily="34" charset="0"/>
                <a:cs typeface="Calibri" panose="020F0502020204030204" pitchFamily="34" charset="0"/>
              </a:rPr>
              <a:t>and answers any questions</a:t>
            </a:r>
            <a:endParaRPr lang="en-US" sz="2000" b="0" i="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9985049"/>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3DAE-6A80-4A38-B61D-2B3274CDC152}"/>
              </a:ext>
            </a:extLst>
          </p:cNvPr>
          <p:cNvSpPr>
            <a:spLocks noGrp="1"/>
          </p:cNvSpPr>
          <p:nvPr>
            <p:ph type="ctrTitle"/>
          </p:nvPr>
        </p:nvSpPr>
        <p:spPr>
          <a:xfrm>
            <a:off x="1629102" y="2453836"/>
            <a:ext cx="8933796" cy="2437232"/>
          </a:xfrm>
        </p:spPr>
        <p:txBody>
          <a:bodyPr>
            <a:normAutofit fontScale="90000"/>
          </a:bodyPr>
          <a:lstStyle/>
          <a:p>
            <a:r>
              <a:rPr lang="en-CA" dirty="0"/>
              <a:t>WHICH EXERCISES FROM THE MANUAL SHOULD WE TRY TOGETHER?</a:t>
            </a:r>
          </a:p>
        </p:txBody>
      </p:sp>
    </p:spTree>
    <p:extLst>
      <p:ext uri="{BB962C8B-B14F-4D97-AF65-F5344CB8AC3E}">
        <p14:creationId xmlns:p14="http://schemas.microsoft.com/office/powerpoint/2010/main" val="2564666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FD49-926A-4188-B24B-93541B42AD62}"/>
              </a:ext>
            </a:extLst>
          </p:cNvPr>
          <p:cNvSpPr>
            <a:spLocks noGrp="1"/>
          </p:cNvSpPr>
          <p:nvPr>
            <p:ph type="title"/>
          </p:nvPr>
        </p:nvSpPr>
        <p:spPr>
          <a:xfrm>
            <a:off x="369764" y="203561"/>
            <a:ext cx="11452472" cy="1371600"/>
          </a:xfrm>
        </p:spPr>
        <p:txBody>
          <a:bodyPr vert="horz" lIns="91440" tIns="45720" rIns="91440" bIns="45720" rtlCol="0" anchor="ctr">
            <a:normAutofit/>
          </a:bodyPr>
          <a:lstStyle/>
          <a:p>
            <a:pPr algn="ctr">
              <a:lnSpc>
                <a:spcPct val="83000"/>
              </a:lnSpc>
            </a:pPr>
            <a:r>
              <a:rPr lang="en-US" sz="5300" cap="all" spc="-100" dirty="0">
                <a:solidFill>
                  <a:schemeClr val="tx1">
                    <a:lumMod val="85000"/>
                    <a:lumOff val="15000"/>
                  </a:schemeClr>
                </a:solidFill>
              </a:rPr>
              <a:t>DID we ACHIEVE THE OBJECTIVES?</a:t>
            </a:r>
          </a:p>
        </p:txBody>
      </p:sp>
      <p:sp>
        <p:nvSpPr>
          <p:cNvPr id="5" name="Rectangle 4">
            <a:extLst>
              <a:ext uri="{FF2B5EF4-FFF2-40B4-BE49-F238E27FC236}">
                <a16:creationId xmlns:a16="http://schemas.microsoft.com/office/drawing/2014/main" id="{7AFADE6F-337B-4252-BF7F-114DACFD2DF9}"/>
              </a:ext>
            </a:extLst>
          </p:cNvPr>
          <p:cNvSpPr/>
          <p:nvPr/>
        </p:nvSpPr>
        <p:spPr>
          <a:xfrm>
            <a:off x="480957" y="1853494"/>
            <a:ext cx="1778000"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CA" sz="1800" b="1" dirty="0"/>
              <a:t>LEARN SOMETHING NEW ABOUT YOUR FELLOW BOARD MEMBERS</a:t>
            </a:r>
          </a:p>
        </p:txBody>
      </p:sp>
      <p:sp>
        <p:nvSpPr>
          <p:cNvPr id="7" name="Rectangle 6">
            <a:extLst>
              <a:ext uri="{FF2B5EF4-FFF2-40B4-BE49-F238E27FC236}">
                <a16:creationId xmlns:a16="http://schemas.microsoft.com/office/drawing/2014/main" id="{6FF0A5BC-2B32-4768-BF50-B9943B1CDD53}"/>
              </a:ext>
            </a:extLst>
          </p:cNvPr>
          <p:cNvSpPr/>
          <p:nvPr/>
        </p:nvSpPr>
        <p:spPr>
          <a:xfrm>
            <a:off x="2323652" y="1853494"/>
            <a:ext cx="1825759"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Aft>
                <a:spcPts val="600"/>
              </a:spcAft>
              <a:tabLst/>
            </a:pPr>
            <a:r>
              <a:rPr lang="en-CA" b="1" dirty="0"/>
              <a:t>UNDERSTAND GOOD GOVERNANCE AND </a:t>
            </a:r>
            <a:r>
              <a:rPr lang="en-CA" sz="1800" b="1" dirty="0"/>
              <a:t>THE DIFFERENT </a:t>
            </a:r>
            <a:r>
              <a:rPr lang="en-CA" b="1" dirty="0"/>
              <a:t>MODELS OF GOVERNANCE</a:t>
            </a:r>
            <a:endParaRPr lang="en-US" sz="1800" b="1" dirty="0"/>
          </a:p>
        </p:txBody>
      </p:sp>
      <p:sp>
        <p:nvSpPr>
          <p:cNvPr id="8" name="Rectangle 7">
            <a:extLst>
              <a:ext uri="{FF2B5EF4-FFF2-40B4-BE49-F238E27FC236}">
                <a16:creationId xmlns:a16="http://schemas.microsoft.com/office/drawing/2014/main" id="{C4539D3B-7567-4DA8-B18D-5DF56CE1C5E1}"/>
              </a:ext>
            </a:extLst>
          </p:cNvPr>
          <p:cNvSpPr/>
          <p:nvPr/>
        </p:nvSpPr>
        <p:spPr>
          <a:xfrm>
            <a:off x="4212758" y="1853494"/>
            <a:ext cx="1778000"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CA" sz="1800" b="1" dirty="0"/>
              <a:t>BE ABLE TO LIST THE LEGAL </a:t>
            </a:r>
            <a:r>
              <a:rPr lang="en-CA" b="1" dirty="0"/>
              <a:t>OBLIGATIONS</a:t>
            </a:r>
            <a:r>
              <a:rPr lang="en-CA" sz="1300" b="1" dirty="0"/>
              <a:t> </a:t>
            </a:r>
            <a:r>
              <a:rPr lang="en-CA" sz="1400" b="1" dirty="0"/>
              <a:t> </a:t>
            </a:r>
            <a:r>
              <a:rPr lang="en-CA" sz="1800" b="1" dirty="0"/>
              <a:t>OF BOARD MEMBERS IN QUEBEC</a:t>
            </a:r>
            <a:endParaRPr lang="en-US" sz="1800" b="1" dirty="0"/>
          </a:p>
        </p:txBody>
      </p:sp>
      <p:sp>
        <p:nvSpPr>
          <p:cNvPr id="9" name="Rectangle 8">
            <a:extLst>
              <a:ext uri="{FF2B5EF4-FFF2-40B4-BE49-F238E27FC236}">
                <a16:creationId xmlns:a16="http://schemas.microsoft.com/office/drawing/2014/main" id="{606D0033-7E01-4485-ADFC-DABC623011A2}"/>
              </a:ext>
            </a:extLst>
          </p:cNvPr>
          <p:cNvSpPr/>
          <p:nvPr/>
        </p:nvSpPr>
        <p:spPr>
          <a:xfrm>
            <a:off x="6051717" y="1858421"/>
            <a:ext cx="1777999"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CA" sz="1800" b="1" dirty="0"/>
              <a:t>BETTER UNDERSTAND YOUR ROLE </a:t>
            </a:r>
            <a:r>
              <a:rPr lang="en-CA" b="1" dirty="0"/>
              <a:t>AS AN INDIVIDUAL</a:t>
            </a:r>
            <a:r>
              <a:rPr lang="en-CA" sz="1800" b="1" dirty="0"/>
              <a:t> BOARD MEMBER</a:t>
            </a:r>
            <a:endParaRPr lang="en-US" sz="1800" b="1" dirty="0"/>
          </a:p>
        </p:txBody>
      </p:sp>
      <p:sp>
        <p:nvSpPr>
          <p:cNvPr id="10" name="Rectangle 9">
            <a:extLst>
              <a:ext uri="{FF2B5EF4-FFF2-40B4-BE49-F238E27FC236}">
                <a16:creationId xmlns:a16="http://schemas.microsoft.com/office/drawing/2014/main" id="{F87DD5AB-0DE5-4828-91FD-F8D02AE977B4}"/>
              </a:ext>
            </a:extLst>
          </p:cNvPr>
          <p:cNvSpPr/>
          <p:nvPr/>
        </p:nvSpPr>
        <p:spPr>
          <a:xfrm>
            <a:off x="7893062" y="1853494"/>
            <a:ext cx="1714836"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US" sz="1800" b="1" dirty="0"/>
              <a:t>GAIN PRACTICAL KNOWLEDGE ABOUT OPERATIONS ON THREE LEVELS</a:t>
            </a:r>
          </a:p>
        </p:txBody>
      </p:sp>
      <p:sp>
        <p:nvSpPr>
          <p:cNvPr id="11" name="Rectangle 10">
            <a:extLst>
              <a:ext uri="{FF2B5EF4-FFF2-40B4-BE49-F238E27FC236}">
                <a16:creationId xmlns:a16="http://schemas.microsoft.com/office/drawing/2014/main" id="{A794509C-8B31-4916-B733-59B237D31894}"/>
              </a:ext>
            </a:extLst>
          </p:cNvPr>
          <p:cNvSpPr/>
          <p:nvPr/>
        </p:nvSpPr>
        <p:spPr>
          <a:xfrm>
            <a:off x="9666284" y="1858421"/>
            <a:ext cx="2015175"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US" sz="1800" b="1" dirty="0"/>
              <a:t>GAIN PRACTICAL TOOLS TO ENABLE YOU AND NEW BOARD MEMBERS TO ADD VALUE TO YOUR BOARD OF DIRECTORS AND TO YOUR ORGANIZATION</a:t>
            </a:r>
          </a:p>
        </p:txBody>
      </p:sp>
      <p:sp>
        <p:nvSpPr>
          <p:cNvPr id="14" name="TextBox 13">
            <a:extLst>
              <a:ext uri="{FF2B5EF4-FFF2-40B4-BE49-F238E27FC236}">
                <a16:creationId xmlns:a16="http://schemas.microsoft.com/office/drawing/2014/main" id="{6342177D-C962-471A-9C8C-1763A0FC249A}"/>
              </a:ext>
            </a:extLst>
          </p:cNvPr>
          <p:cNvSpPr txBox="1"/>
          <p:nvPr/>
        </p:nvSpPr>
        <p:spPr>
          <a:xfrm>
            <a:off x="1517373" y="2324100"/>
            <a:ext cx="997120" cy="1600438"/>
          </a:xfrm>
          <a:prstGeom prst="rect">
            <a:avLst/>
          </a:prstGeom>
          <a:noFill/>
        </p:spPr>
        <p:txBody>
          <a:bodyPr wrap="square" rtlCol="0">
            <a:spAutoFit/>
          </a:bodyPr>
          <a:lstStyle/>
          <a:p>
            <a:r>
              <a:rPr lang="en-CA" sz="4900" b="1" dirty="0">
                <a:latin typeface="Wingdings 2" panose="05020102010507070707" pitchFamily="18" charset="2"/>
              </a:rPr>
              <a:t>P</a:t>
            </a:r>
            <a:endParaRPr lang="en-US" sz="4900" b="1" dirty="0">
              <a:latin typeface="Wingdings 2" panose="05020102010507070707" pitchFamily="18" charset="2"/>
            </a:endParaRPr>
          </a:p>
          <a:p>
            <a:endParaRPr lang="en-CA" sz="4900" dirty="0"/>
          </a:p>
        </p:txBody>
      </p:sp>
      <p:sp>
        <p:nvSpPr>
          <p:cNvPr id="12" name="TextBox 11">
            <a:extLst>
              <a:ext uri="{FF2B5EF4-FFF2-40B4-BE49-F238E27FC236}">
                <a16:creationId xmlns:a16="http://schemas.microsoft.com/office/drawing/2014/main" id="{397594B4-3617-4CC4-BEF6-849F3B7978CF}"/>
              </a:ext>
            </a:extLst>
          </p:cNvPr>
          <p:cNvSpPr txBox="1"/>
          <p:nvPr/>
        </p:nvSpPr>
        <p:spPr>
          <a:xfrm>
            <a:off x="3396998" y="2324100"/>
            <a:ext cx="997120" cy="1600438"/>
          </a:xfrm>
          <a:prstGeom prst="rect">
            <a:avLst/>
          </a:prstGeom>
          <a:noFill/>
        </p:spPr>
        <p:txBody>
          <a:bodyPr wrap="square" rtlCol="0">
            <a:spAutoFit/>
          </a:bodyPr>
          <a:lstStyle/>
          <a:p>
            <a:r>
              <a:rPr lang="en-CA" sz="4900" b="1" dirty="0">
                <a:latin typeface="Wingdings 2" panose="05020102010507070707" pitchFamily="18" charset="2"/>
              </a:rPr>
              <a:t>P</a:t>
            </a:r>
            <a:endParaRPr lang="en-US" sz="4900" b="1" dirty="0">
              <a:latin typeface="Wingdings 2" panose="05020102010507070707" pitchFamily="18" charset="2"/>
            </a:endParaRPr>
          </a:p>
          <a:p>
            <a:endParaRPr lang="en-CA" sz="4900" dirty="0"/>
          </a:p>
        </p:txBody>
      </p:sp>
      <p:sp>
        <p:nvSpPr>
          <p:cNvPr id="13" name="TextBox 12">
            <a:extLst>
              <a:ext uri="{FF2B5EF4-FFF2-40B4-BE49-F238E27FC236}">
                <a16:creationId xmlns:a16="http://schemas.microsoft.com/office/drawing/2014/main" id="{5FA1BED8-2E53-40D7-A084-A398A9397F7D}"/>
              </a:ext>
            </a:extLst>
          </p:cNvPr>
          <p:cNvSpPr txBox="1"/>
          <p:nvPr/>
        </p:nvSpPr>
        <p:spPr>
          <a:xfrm>
            <a:off x="5310133" y="2324100"/>
            <a:ext cx="997120" cy="1600438"/>
          </a:xfrm>
          <a:prstGeom prst="rect">
            <a:avLst/>
          </a:prstGeom>
          <a:noFill/>
        </p:spPr>
        <p:txBody>
          <a:bodyPr wrap="square" rtlCol="0">
            <a:spAutoFit/>
          </a:bodyPr>
          <a:lstStyle/>
          <a:p>
            <a:r>
              <a:rPr lang="en-CA" sz="4900" b="1" dirty="0">
                <a:latin typeface="Wingdings 2" panose="05020102010507070707" pitchFamily="18" charset="2"/>
              </a:rPr>
              <a:t>P</a:t>
            </a:r>
            <a:endParaRPr lang="en-US" sz="4900" b="1" dirty="0">
              <a:latin typeface="Wingdings 2" panose="05020102010507070707" pitchFamily="18" charset="2"/>
            </a:endParaRPr>
          </a:p>
          <a:p>
            <a:endParaRPr lang="en-CA" sz="4900" dirty="0"/>
          </a:p>
        </p:txBody>
      </p:sp>
      <p:sp>
        <p:nvSpPr>
          <p:cNvPr id="15" name="TextBox 14">
            <a:extLst>
              <a:ext uri="{FF2B5EF4-FFF2-40B4-BE49-F238E27FC236}">
                <a16:creationId xmlns:a16="http://schemas.microsoft.com/office/drawing/2014/main" id="{A120F584-550A-4423-87B1-A0AC6F85D1F3}"/>
              </a:ext>
            </a:extLst>
          </p:cNvPr>
          <p:cNvSpPr txBox="1"/>
          <p:nvPr/>
        </p:nvSpPr>
        <p:spPr>
          <a:xfrm>
            <a:off x="7146701" y="2324100"/>
            <a:ext cx="997120" cy="1600438"/>
          </a:xfrm>
          <a:prstGeom prst="rect">
            <a:avLst/>
          </a:prstGeom>
          <a:noFill/>
        </p:spPr>
        <p:txBody>
          <a:bodyPr wrap="square" rtlCol="0">
            <a:spAutoFit/>
          </a:bodyPr>
          <a:lstStyle/>
          <a:p>
            <a:r>
              <a:rPr lang="en-CA" sz="4900" b="1" dirty="0">
                <a:latin typeface="Wingdings 2" panose="05020102010507070707" pitchFamily="18" charset="2"/>
              </a:rPr>
              <a:t>P</a:t>
            </a:r>
            <a:endParaRPr lang="en-US" sz="4900" b="1" dirty="0">
              <a:latin typeface="Wingdings 2" panose="05020102010507070707" pitchFamily="18" charset="2"/>
            </a:endParaRPr>
          </a:p>
          <a:p>
            <a:endParaRPr lang="en-CA" sz="4900" dirty="0"/>
          </a:p>
        </p:txBody>
      </p:sp>
      <p:sp>
        <p:nvSpPr>
          <p:cNvPr id="16" name="TextBox 15">
            <a:extLst>
              <a:ext uri="{FF2B5EF4-FFF2-40B4-BE49-F238E27FC236}">
                <a16:creationId xmlns:a16="http://schemas.microsoft.com/office/drawing/2014/main" id="{72E40CBE-1BE6-442E-B1D1-D1007606E34E}"/>
              </a:ext>
            </a:extLst>
          </p:cNvPr>
          <p:cNvSpPr txBox="1"/>
          <p:nvPr/>
        </p:nvSpPr>
        <p:spPr>
          <a:xfrm>
            <a:off x="8871228" y="2324100"/>
            <a:ext cx="997120" cy="1600438"/>
          </a:xfrm>
          <a:prstGeom prst="rect">
            <a:avLst/>
          </a:prstGeom>
          <a:noFill/>
        </p:spPr>
        <p:txBody>
          <a:bodyPr wrap="square" rtlCol="0">
            <a:spAutoFit/>
          </a:bodyPr>
          <a:lstStyle/>
          <a:p>
            <a:r>
              <a:rPr lang="en-CA" sz="4900" b="1" dirty="0">
                <a:latin typeface="Wingdings 2" panose="05020102010507070707" pitchFamily="18" charset="2"/>
              </a:rPr>
              <a:t>P</a:t>
            </a:r>
            <a:endParaRPr lang="en-US" sz="4900" b="1" dirty="0">
              <a:latin typeface="Wingdings 2" panose="05020102010507070707" pitchFamily="18" charset="2"/>
            </a:endParaRPr>
          </a:p>
          <a:p>
            <a:endParaRPr lang="en-CA" sz="4900" dirty="0"/>
          </a:p>
        </p:txBody>
      </p:sp>
      <p:sp>
        <p:nvSpPr>
          <p:cNvPr id="17" name="TextBox 16">
            <a:extLst>
              <a:ext uri="{FF2B5EF4-FFF2-40B4-BE49-F238E27FC236}">
                <a16:creationId xmlns:a16="http://schemas.microsoft.com/office/drawing/2014/main" id="{2B3356EE-E47E-49DF-85B6-6DEE13AAADA7}"/>
              </a:ext>
            </a:extLst>
          </p:cNvPr>
          <p:cNvSpPr txBox="1"/>
          <p:nvPr/>
        </p:nvSpPr>
        <p:spPr>
          <a:xfrm>
            <a:off x="10945906" y="1981648"/>
            <a:ext cx="997120" cy="1600438"/>
          </a:xfrm>
          <a:prstGeom prst="rect">
            <a:avLst/>
          </a:prstGeom>
          <a:noFill/>
        </p:spPr>
        <p:txBody>
          <a:bodyPr wrap="square" rtlCol="0">
            <a:spAutoFit/>
          </a:bodyPr>
          <a:lstStyle/>
          <a:p>
            <a:r>
              <a:rPr lang="en-CA" sz="4900" b="1" dirty="0">
                <a:latin typeface="Wingdings 2" panose="05020102010507070707" pitchFamily="18" charset="2"/>
              </a:rPr>
              <a:t>P</a:t>
            </a:r>
            <a:endParaRPr lang="en-US" sz="4900" b="1" dirty="0">
              <a:latin typeface="Wingdings 2" panose="05020102010507070707" pitchFamily="18" charset="2"/>
            </a:endParaRPr>
          </a:p>
          <a:p>
            <a:endParaRPr lang="en-CA" sz="4900" dirty="0"/>
          </a:p>
        </p:txBody>
      </p:sp>
    </p:spTree>
    <p:extLst>
      <p:ext uri="{BB962C8B-B14F-4D97-AF65-F5344CB8AC3E}">
        <p14:creationId xmlns:p14="http://schemas.microsoft.com/office/powerpoint/2010/main" val="895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4" grpId="0"/>
      <p:bldP spid="12" grpId="0"/>
      <p:bldP spid="13" grpId="0"/>
      <p:bldP spid="15"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outdoor&#10;&#10;Description automatically generated">
            <a:extLst>
              <a:ext uri="{FF2B5EF4-FFF2-40B4-BE49-F238E27FC236}">
                <a16:creationId xmlns:a16="http://schemas.microsoft.com/office/drawing/2014/main" id="{451C2413-36F0-4E2B-B6C4-254248BF1877}"/>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8" name="Rectangle 27">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pic>
        <p:nvPicPr>
          <p:cNvPr id="5" name="Picture 4">
            <a:extLst>
              <a:ext uri="{FF2B5EF4-FFF2-40B4-BE49-F238E27FC236}">
                <a16:creationId xmlns:a16="http://schemas.microsoft.com/office/drawing/2014/main" id="{1DD30E89-79D1-4C07-8A86-A0BE04FB77BB}"/>
              </a:ext>
            </a:extLst>
          </p:cNvPr>
          <p:cNvPicPr>
            <a:picLocks noChangeAspect="1"/>
          </p:cNvPicPr>
          <p:nvPr/>
        </p:nvPicPr>
        <p:blipFill>
          <a:blip r:embed="rId3"/>
          <a:stretch>
            <a:fillRect/>
          </a:stretch>
        </p:blipFill>
        <p:spPr>
          <a:xfrm>
            <a:off x="3129148" y="1411616"/>
            <a:ext cx="6027552" cy="4046818"/>
          </a:xfrm>
          <a:prstGeom prst="rect">
            <a:avLst/>
          </a:prstGeom>
        </p:spPr>
      </p:pic>
    </p:spTree>
    <p:extLst>
      <p:ext uri="{BB962C8B-B14F-4D97-AF65-F5344CB8AC3E}">
        <p14:creationId xmlns:p14="http://schemas.microsoft.com/office/powerpoint/2010/main" val="54799549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FD49-926A-4188-B24B-93541B42AD62}"/>
              </a:ext>
            </a:extLst>
          </p:cNvPr>
          <p:cNvSpPr>
            <a:spLocks noGrp="1"/>
          </p:cNvSpPr>
          <p:nvPr>
            <p:ph type="title"/>
          </p:nvPr>
        </p:nvSpPr>
        <p:spPr>
          <a:xfrm>
            <a:off x="-748613" y="321779"/>
            <a:ext cx="8242300" cy="1371600"/>
          </a:xfrm>
        </p:spPr>
        <p:txBody>
          <a:bodyPr vert="horz" lIns="91440" tIns="45720" rIns="91440" bIns="45720" rtlCol="0" anchor="ctr">
            <a:normAutofit/>
          </a:bodyPr>
          <a:lstStyle/>
          <a:p>
            <a:pPr algn="ctr">
              <a:lnSpc>
                <a:spcPct val="83000"/>
              </a:lnSpc>
            </a:pPr>
            <a:r>
              <a:rPr lang="en-US" sz="6600" cap="all" spc="-100" dirty="0">
                <a:solidFill>
                  <a:schemeClr val="tx1">
                    <a:lumMod val="85000"/>
                    <a:lumOff val="15000"/>
                  </a:schemeClr>
                </a:solidFill>
              </a:rPr>
              <a:t>OBJECTIVES</a:t>
            </a:r>
          </a:p>
        </p:txBody>
      </p:sp>
      <p:sp>
        <p:nvSpPr>
          <p:cNvPr id="4" name="Text Placeholder 3">
            <a:extLst>
              <a:ext uri="{FF2B5EF4-FFF2-40B4-BE49-F238E27FC236}">
                <a16:creationId xmlns:a16="http://schemas.microsoft.com/office/drawing/2014/main" id="{2FE89341-8828-4C98-90A4-BE4A2C3479CA}"/>
              </a:ext>
            </a:extLst>
          </p:cNvPr>
          <p:cNvSpPr>
            <a:spLocks noGrp="1"/>
          </p:cNvSpPr>
          <p:nvPr>
            <p:ph type="body" sz="half" idx="4294967295"/>
          </p:nvPr>
        </p:nvSpPr>
        <p:spPr>
          <a:xfrm>
            <a:off x="2654193" y="1220426"/>
            <a:ext cx="9678988" cy="688975"/>
          </a:xfrm>
        </p:spPr>
        <p:txBody>
          <a:bodyPr vert="horz" lIns="91440" tIns="45720" rIns="91440" bIns="45720" rtlCol="0">
            <a:normAutofit/>
          </a:bodyPr>
          <a:lstStyle/>
          <a:p>
            <a:pPr marL="0" indent="0" algn="ctr">
              <a:lnSpc>
                <a:spcPct val="100000"/>
              </a:lnSpc>
              <a:spcBef>
                <a:spcPts val="0"/>
              </a:spcBef>
              <a:spcAft>
                <a:spcPts val="600"/>
              </a:spcAft>
              <a:buNone/>
            </a:pPr>
            <a:r>
              <a:rPr lang="en-US" b="1" spc="80" dirty="0">
                <a:solidFill>
                  <a:schemeClr val="tx1">
                    <a:lumMod val="95000"/>
                    <a:lumOff val="5000"/>
                  </a:schemeClr>
                </a:solidFill>
              </a:rPr>
              <a:t>BY THE END OF TODAY’S SESSION, YOU WILL…</a:t>
            </a:r>
          </a:p>
        </p:txBody>
      </p:sp>
      <p:sp>
        <p:nvSpPr>
          <p:cNvPr id="5" name="Rectangle 4">
            <a:extLst>
              <a:ext uri="{FF2B5EF4-FFF2-40B4-BE49-F238E27FC236}">
                <a16:creationId xmlns:a16="http://schemas.microsoft.com/office/drawing/2014/main" id="{7AFADE6F-337B-4252-BF7F-114DACFD2DF9}"/>
              </a:ext>
            </a:extLst>
          </p:cNvPr>
          <p:cNvSpPr/>
          <p:nvPr/>
        </p:nvSpPr>
        <p:spPr>
          <a:xfrm>
            <a:off x="480957" y="1853494"/>
            <a:ext cx="1778000"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CA" sz="1800" b="1" dirty="0"/>
              <a:t>LEARN SOMETHING NEW ABOUT YOUR FELLOW BOARD MEMBERS</a:t>
            </a:r>
          </a:p>
        </p:txBody>
      </p:sp>
      <p:sp>
        <p:nvSpPr>
          <p:cNvPr id="7" name="Rectangle 6">
            <a:extLst>
              <a:ext uri="{FF2B5EF4-FFF2-40B4-BE49-F238E27FC236}">
                <a16:creationId xmlns:a16="http://schemas.microsoft.com/office/drawing/2014/main" id="{6FF0A5BC-2B32-4768-BF50-B9943B1CDD53}"/>
              </a:ext>
            </a:extLst>
          </p:cNvPr>
          <p:cNvSpPr/>
          <p:nvPr/>
        </p:nvSpPr>
        <p:spPr>
          <a:xfrm>
            <a:off x="2323652" y="1853494"/>
            <a:ext cx="1825759"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Aft>
                <a:spcPts val="600"/>
              </a:spcAft>
              <a:tabLst/>
            </a:pPr>
            <a:r>
              <a:rPr lang="en-CA" b="1" dirty="0"/>
              <a:t>UNDERSTAND GOOD GOVERNANCE AND </a:t>
            </a:r>
            <a:r>
              <a:rPr lang="en-CA" sz="1800" b="1" dirty="0"/>
              <a:t>THE DIFFERENT </a:t>
            </a:r>
            <a:r>
              <a:rPr lang="en-CA" b="1" dirty="0"/>
              <a:t>MODELS OF GOVERNANCE</a:t>
            </a:r>
            <a:endParaRPr lang="en-US" sz="1800" b="1" dirty="0"/>
          </a:p>
        </p:txBody>
      </p:sp>
      <p:sp>
        <p:nvSpPr>
          <p:cNvPr id="8" name="Rectangle 7">
            <a:extLst>
              <a:ext uri="{FF2B5EF4-FFF2-40B4-BE49-F238E27FC236}">
                <a16:creationId xmlns:a16="http://schemas.microsoft.com/office/drawing/2014/main" id="{C4539D3B-7567-4DA8-B18D-5DF56CE1C5E1}"/>
              </a:ext>
            </a:extLst>
          </p:cNvPr>
          <p:cNvSpPr/>
          <p:nvPr/>
        </p:nvSpPr>
        <p:spPr>
          <a:xfrm>
            <a:off x="4212758" y="1853494"/>
            <a:ext cx="1778000"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CA" sz="1800" b="1" dirty="0"/>
              <a:t>BE ABLE TO LIST THE LEGAL </a:t>
            </a:r>
            <a:r>
              <a:rPr lang="en-CA" b="1" dirty="0"/>
              <a:t>OBLIGATIONS</a:t>
            </a:r>
            <a:r>
              <a:rPr lang="en-CA" sz="1300" b="1" dirty="0"/>
              <a:t> </a:t>
            </a:r>
            <a:r>
              <a:rPr lang="en-CA" sz="1400" b="1" dirty="0"/>
              <a:t> </a:t>
            </a:r>
            <a:r>
              <a:rPr lang="en-CA" sz="1800" b="1" dirty="0"/>
              <a:t>OF BOARD MEMBERS IN QUEBEC</a:t>
            </a:r>
            <a:endParaRPr lang="en-US" sz="1800" b="1" dirty="0"/>
          </a:p>
        </p:txBody>
      </p:sp>
      <p:sp>
        <p:nvSpPr>
          <p:cNvPr id="9" name="Rectangle 8">
            <a:extLst>
              <a:ext uri="{FF2B5EF4-FFF2-40B4-BE49-F238E27FC236}">
                <a16:creationId xmlns:a16="http://schemas.microsoft.com/office/drawing/2014/main" id="{606D0033-7E01-4485-ADFC-DABC623011A2}"/>
              </a:ext>
            </a:extLst>
          </p:cNvPr>
          <p:cNvSpPr/>
          <p:nvPr/>
        </p:nvSpPr>
        <p:spPr>
          <a:xfrm>
            <a:off x="6051717" y="1858421"/>
            <a:ext cx="1777999"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CA" sz="1800" b="1" dirty="0"/>
              <a:t>BETTER UNDERSTAND YOUR ROLE </a:t>
            </a:r>
            <a:r>
              <a:rPr lang="en-CA" b="1" dirty="0"/>
              <a:t>AS AN INDIVIDUAL</a:t>
            </a:r>
            <a:r>
              <a:rPr lang="en-CA" sz="1800" b="1" dirty="0"/>
              <a:t> BOARD MEMBER</a:t>
            </a:r>
            <a:endParaRPr lang="en-US" sz="1800" b="1" dirty="0"/>
          </a:p>
        </p:txBody>
      </p:sp>
      <p:sp>
        <p:nvSpPr>
          <p:cNvPr id="10" name="Rectangle 9">
            <a:extLst>
              <a:ext uri="{FF2B5EF4-FFF2-40B4-BE49-F238E27FC236}">
                <a16:creationId xmlns:a16="http://schemas.microsoft.com/office/drawing/2014/main" id="{F87DD5AB-0DE5-4828-91FD-F8D02AE977B4}"/>
              </a:ext>
            </a:extLst>
          </p:cNvPr>
          <p:cNvSpPr/>
          <p:nvPr/>
        </p:nvSpPr>
        <p:spPr>
          <a:xfrm>
            <a:off x="7893062" y="1853494"/>
            <a:ext cx="1714836"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US" sz="1800" b="1" dirty="0"/>
              <a:t>GAIN PRACTICAL KNOWLEDGE ABOUT OPERATIONS ON THREE LEVELS</a:t>
            </a:r>
          </a:p>
        </p:txBody>
      </p:sp>
      <p:sp>
        <p:nvSpPr>
          <p:cNvPr id="11" name="Rectangle 10">
            <a:extLst>
              <a:ext uri="{FF2B5EF4-FFF2-40B4-BE49-F238E27FC236}">
                <a16:creationId xmlns:a16="http://schemas.microsoft.com/office/drawing/2014/main" id="{A794509C-8B31-4916-B733-59B237D31894}"/>
              </a:ext>
            </a:extLst>
          </p:cNvPr>
          <p:cNvSpPr/>
          <p:nvPr/>
        </p:nvSpPr>
        <p:spPr>
          <a:xfrm>
            <a:off x="9666284" y="1858421"/>
            <a:ext cx="2015175"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US" sz="1800" b="1" dirty="0"/>
              <a:t>GAIN PRACTICAL TOOLS TO ENABLE YOU AND NEW BOARD MEMBERS TO ADD VALUE TO YOUR BOARD OF DIRECTORS AND TO YOUR ORGANIZATION</a:t>
            </a:r>
          </a:p>
        </p:txBody>
      </p:sp>
      <p:sp>
        <p:nvSpPr>
          <p:cNvPr id="14" name="TextBox 13">
            <a:extLst>
              <a:ext uri="{FF2B5EF4-FFF2-40B4-BE49-F238E27FC236}">
                <a16:creationId xmlns:a16="http://schemas.microsoft.com/office/drawing/2014/main" id="{6342177D-C962-471A-9C8C-1763A0FC249A}"/>
              </a:ext>
            </a:extLst>
          </p:cNvPr>
          <p:cNvSpPr txBox="1"/>
          <p:nvPr/>
        </p:nvSpPr>
        <p:spPr>
          <a:xfrm>
            <a:off x="1517373" y="2324100"/>
            <a:ext cx="997120" cy="1600438"/>
          </a:xfrm>
          <a:prstGeom prst="rect">
            <a:avLst/>
          </a:prstGeom>
          <a:noFill/>
        </p:spPr>
        <p:txBody>
          <a:bodyPr wrap="square" rtlCol="0">
            <a:spAutoFit/>
          </a:bodyPr>
          <a:lstStyle/>
          <a:p>
            <a:r>
              <a:rPr lang="en-CA" sz="4900" b="1" dirty="0">
                <a:latin typeface="Wingdings 2" panose="05020102010507070707" pitchFamily="18" charset="2"/>
              </a:rPr>
              <a:t>P</a:t>
            </a:r>
            <a:endParaRPr lang="en-US" sz="4900" b="1" dirty="0">
              <a:latin typeface="Wingdings 2" panose="05020102010507070707" pitchFamily="18" charset="2"/>
            </a:endParaRPr>
          </a:p>
          <a:p>
            <a:endParaRPr lang="en-CA" sz="4900" dirty="0"/>
          </a:p>
        </p:txBody>
      </p:sp>
    </p:spTree>
    <p:extLst>
      <p:ext uri="{BB962C8B-B14F-4D97-AF65-F5344CB8AC3E}">
        <p14:creationId xmlns:p14="http://schemas.microsoft.com/office/powerpoint/2010/main" val="35985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8" name="Rectangle 67">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0" name="Rectangle 69">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2" name="Group 7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73" name="Straight Connector 72">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7" name="Rectangle 76">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DFFCFB47-3C9E-4532-8065-D3633A77B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67A625B-A166-4C03-ADD8-0535D718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35A5F97-C3A9-4101-8F5C-06E22105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85" name="Rectangle 84">
            <a:extLst>
              <a:ext uri="{FF2B5EF4-FFF2-40B4-BE49-F238E27FC236}">
                <a16:creationId xmlns:a16="http://schemas.microsoft.com/office/drawing/2014/main" id="{00239F34-0E2D-4746-AAA9-920BD6063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7" name="Straight Connector 86">
            <a:extLst>
              <a:ext uri="{FF2B5EF4-FFF2-40B4-BE49-F238E27FC236}">
                <a16:creationId xmlns:a16="http://schemas.microsoft.com/office/drawing/2014/main" id="{82079E22-5065-47F9-AFCA-63C0DF2267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9098EF8-6D81-466E-A59B-778568FCF6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CB163DD-56F6-482F-862E-B6B9244DA6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928B33-0149-4FFC-8735-868C01468C73}"/>
              </a:ext>
            </a:extLst>
          </p:cNvPr>
          <p:cNvPicPr>
            <a:picLocks noChangeAspect="1"/>
          </p:cNvPicPr>
          <p:nvPr/>
        </p:nvPicPr>
        <p:blipFill rotWithShape="1">
          <a:blip r:embed="rId3"/>
          <a:srcRect l="8467" r="5668" b="-2"/>
          <a:stretch/>
        </p:blipFill>
        <p:spPr>
          <a:xfrm>
            <a:off x="25658" y="0"/>
            <a:ext cx="8120898" cy="6858000"/>
          </a:xfrm>
          <a:prstGeom prst="rect">
            <a:avLst/>
          </a:prstGeom>
          <a:ln w="6350" cap="sq">
            <a:noFill/>
            <a:miter lim="800000"/>
          </a:ln>
        </p:spPr>
      </p:pic>
      <p:sp>
        <p:nvSpPr>
          <p:cNvPr id="93" name="Rectangle 92">
            <a:extLst>
              <a:ext uri="{FF2B5EF4-FFF2-40B4-BE49-F238E27FC236}">
                <a16:creationId xmlns:a16="http://schemas.microsoft.com/office/drawing/2014/main" id="{344EF4DE-2334-4B49-8DC2-FDAC562A1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B1521-6617-44DB-BA66-4EAAB51EEC31}"/>
              </a:ext>
            </a:extLst>
          </p:cNvPr>
          <p:cNvSpPr>
            <a:spLocks noGrp="1"/>
          </p:cNvSpPr>
          <p:nvPr>
            <p:ph type="title"/>
          </p:nvPr>
        </p:nvSpPr>
        <p:spPr>
          <a:xfrm>
            <a:off x="8560024" y="1442916"/>
            <a:ext cx="3238829" cy="3252231"/>
          </a:xfrm>
        </p:spPr>
        <p:txBody>
          <a:bodyPr vert="horz" lIns="91440" tIns="45720" rIns="91440" bIns="45720" rtlCol="0" anchor="ctr">
            <a:normAutofit/>
          </a:bodyPr>
          <a:lstStyle/>
          <a:p>
            <a:pPr algn="ctr">
              <a:lnSpc>
                <a:spcPct val="83000"/>
              </a:lnSpc>
            </a:pPr>
            <a:r>
              <a:rPr lang="en-US" sz="4800" cap="all" spc="-100"/>
              <a:t>MEMBERS</a:t>
            </a:r>
            <a:br>
              <a:rPr lang="en-US" sz="4800" cap="all" spc="-100"/>
            </a:br>
            <a:r>
              <a:rPr lang="en-US" sz="4800" cap="all" spc="-100"/>
              <a:t>BOARD</a:t>
            </a:r>
            <a:br>
              <a:rPr lang="en-US" sz="4800" cap="all" spc="-100"/>
            </a:br>
            <a:r>
              <a:rPr lang="en-US" sz="4800" cap="all" spc="-100"/>
              <a:t>STAFF</a:t>
            </a:r>
          </a:p>
        </p:txBody>
      </p:sp>
    </p:spTree>
    <p:extLst>
      <p:ext uri="{BB962C8B-B14F-4D97-AF65-F5344CB8AC3E}">
        <p14:creationId xmlns:p14="http://schemas.microsoft.com/office/powerpoint/2010/main" val="135747319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ont steps and columns of a majestic city building">
            <a:extLst>
              <a:ext uri="{FF2B5EF4-FFF2-40B4-BE49-F238E27FC236}">
                <a16:creationId xmlns:a16="http://schemas.microsoft.com/office/drawing/2014/main" id="{CD7E0218-134D-4CA9-A131-818C69A378E1}"/>
              </a:ext>
            </a:extLst>
          </p:cNvPr>
          <p:cNvPicPr>
            <a:picLocks noChangeAspect="1"/>
          </p:cNvPicPr>
          <p:nvPr/>
        </p:nvPicPr>
        <p:blipFill rotWithShape="1">
          <a:blip r:embed="rId2">
            <a:alphaModFix/>
          </a:blip>
          <a:srcRect b="15730"/>
          <a:stretch/>
        </p:blipFill>
        <p:spPr>
          <a:xfrm>
            <a:off x="20" y="-22"/>
            <a:ext cx="12191977" cy="6858022"/>
          </a:xfrm>
          <a:prstGeom prst="rect">
            <a:avLst/>
          </a:prstGeom>
        </p:spPr>
      </p:pic>
      <p:sp>
        <p:nvSpPr>
          <p:cNvPr id="18" name="Rectangle 17">
            <a:extLst>
              <a:ext uri="{FF2B5EF4-FFF2-40B4-BE49-F238E27FC236}">
                <a16:creationId xmlns:a16="http://schemas.microsoft.com/office/drawing/2014/main" id="{BCFF10A9-48A8-49DE-BCC0-36CD4D61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9" y="1267730"/>
            <a:ext cx="9576262" cy="43079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9E6EC7A-73F0-4AA6-8CCE-7492D8F65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8" y="1267730"/>
            <a:ext cx="9576262" cy="43079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CB7BB108-01C0-4DF3-842E-D4F7ADBCE86E}"/>
              </a:ext>
            </a:extLst>
          </p:cNvPr>
          <p:cNvSpPr>
            <a:spLocks noGrp="1"/>
          </p:cNvSpPr>
          <p:nvPr>
            <p:ph type="ctrTitle"/>
          </p:nvPr>
        </p:nvSpPr>
        <p:spPr>
          <a:xfrm>
            <a:off x="1769532" y="2091263"/>
            <a:ext cx="8652938" cy="2461504"/>
          </a:xfrm>
        </p:spPr>
        <p:txBody>
          <a:bodyPr>
            <a:normAutofit/>
          </a:bodyPr>
          <a:lstStyle/>
          <a:p>
            <a:r>
              <a:rPr lang="en-CA"/>
              <a:t>THE LAW</a:t>
            </a:r>
          </a:p>
        </p:txBody>
      </p:sp>
      <p:sp>
        <p:nvSpPr>
          <p:cNvPr id="3" name="Subtitle 2">
            <a:extLst>
              <a:ext uri="{FF2B5EF4-FFF2-40B4-BE49-F238E27FC236}">
                <a16:creationId xmlns:a16="http://schemas.microsoft.com/office/drawing/2014/main" id="{7BD48728-91C7-4FEC-9A13-445BB87F59E2}"/>
              </a:ext>
            </a:extLst>
          </p:cNvPr>
          <p:cNvSpPr>
            <a:spLocks noGrp="1"/>
          </p:cNvSpPr>
          <p:nvPr>
            <p:ph type="subTitle" idx="1"/>
          </p:nvPr>
        </p:nvSpPr>
        <p:spPr>
          <a:xfrm>
            <a:off x="1769532" y="4623127"/>
            <a:ext cx="8655200" cy="457201"/>
          </a:xfrm>
        </p:spPr>
        <p:txBody>
          <a:bodyPr>
            <a:normAutofit/>
          </a:bodyPr>
          <a:lstStyle/>
          <a:p>
            <a:endParaRPr lang="en-CA">
              <a:solidFill>
                <a:schemeClr val="tx1"/>
              </a:solidFill>
            </a:endParaRPr>
          </a:p>
        </p:txBody>
      </p:sp>
      <p:sp>
        <p:nvSpPr>
          <p:cNvPr id="24" name="Rectangle 2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28783097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indoor, wooden&#10;&#10;Description automatically generated">
            <a:extLst>
              <a:ext uri="{FF2B5EF4-FFF2-40B4-BE49-F238E27FC236}">
                <a16:creationId xmlns:a16="http://schemas.microsoft.com/office/drawing/2014/main" id="{B638E5D7-1E04-439A-BEE2-76745D180875}"/>
              </a:ext>
            </a:extLst>
          </p:cNvPr>
          <p:cNvPicPr>
            <a:picLocks noGrp="1" noChangeAspect="1"/>
          </p:cNvPicPr>
          <p:nvPr>
            <p:ph type="pic" idx="1"/>
          </p:nvPr>
        </p:nvPicPr>
        <p:blipFill rotWithShape="1">
          <a:blip r:embed="rId3"/>
          <a:srcRect t="15730"/>
          <a:stretch/>
        </p:blipFill>
        <p:spPr>
          <a:xfrm>
            <a:off x="0" y="11373"/>
            <a:ext cx="12192002" cy="6857990"/>
          </a:xfrm>
          <a:prstGeom prst="rect">
            <a:avLst/>
          </a:prstGeom>
        </p:spPr>
      </p:pic>
      <p:sp>
        <p:nvSpPr>
          <p:cNvPr id="28" name="Rectangle 27">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0E37D54-0BE8-485E-84CB-101CB3F7EE75}"/>
              </a:ext>
            </a:extLst>
          </p:cNvPr>
          <p:cNvSpPr>
            <a:spLocks noGrp="1"/>
          </p:cNvSpPr>
          <p:nvPr>
            <p:ph type="title"/>
          </p:nvPr>
        </p:nvSpPr>
        <p:spPr>
          <a:xfrm>
            <a:off x="906779" y="585835"/>
            <a:ext cx="4023360" cy="1976437"/>
          </a:xfrm>
        </p:spPr>
        <p:txBody>
          <a:bodyPr vert="horz" lIns="91440" tIns="45720" rIns="91440" bIns="45720" rtlCol="0" anchor="b">
            <a:normAutofit/>
          </a:bodyPr>
          <a:lstStyle/>
          <a:p>
            <a:pPr>
              <a:lnSpc>
                <a:spcPct val="83000"/>
              </a:lnSpc>
            </a:pPr>
            <a:r>
              <a:rPr lang="en-US" cap="all" spc="-100" dirty="0">
                <a:solidFill>
                  <a:schemeClr val="tx1">
                    <a:lumMod val="85000"/>
                    <a:lumOff val="15000"/>
                  </a:schemeClr>
                </a:solidFill>
              </a:rPr>
              <a:t>Which laws govern your not-for profit organization?</a:t>
            </a:r>
          </a:p>
        </p:txBody>
      </p:sp>
      <p:sp>
        <p:nvSpPr>
          <p:cNvPr id="4" name="Text Placeholder 3">
            <a:extLst>
              <a:ext uri="{FF2B5EF4-FFF2-40B4-BE49-F238E27FC236}">
                <a16:creationId xmlns:a16="http://schemas.microsoft.com/office/drawing/2014/main" id="{96F5EAEA-7DE0-4357-A0EE-031E15F0F48B}"/>
              </a:ext>
            </a:extLst>
          </p:cNvPr>
          <p:cNvSpPr>
            <a:spLocks noGrp="1"/>
          </p:cNvSpPr>
          <p:nvPr>
            <p:ph type="body" sz="half" idx="2"/>
          </p:nvPr>
        </p:nvSpPr>
        <p:spPr>
          <a:xfrm>
            <a:off x="8477250" y="3242684"/>
            <a:ext cx="3144774" cy="2655195"/>
          </a:xfrm>
        </p:spPr>
        <p:txBody>
          <a:bodyPr/>
          <a:lstStyle/>
          <a:p>
            <a:r>
              <a:rPr lang="en-CA" dirty="0"/>
              <a:t>COMPANIES ACT</a:t>
            </a:r>
          </a:p>
          <a:p>
            <a:r>
              <a:rPr lang="en-CA" dirty="0"/>
              <a:t>LANGUAGE LAWS</a:t>
            </a:r>
          </a:p>
          <a:p>
            <a:r>
              <a:rPr lang="en-CA" dirty="0"/>
              <a:t>TAX LAWS</a:t>
            </a:r>
          </a:p>
          <a:p>
            <a:r>
              <a:rPr lang="en-CA" dirty="0"/>
              <a:t>LABOUR LAWS</a:t>
            </a:r>
          </a:p>
          <a:p>
            <a:r>
              <a:rPr lang="en-CA" dirty="0"/>
              <a:t>CONSUMER PROTECTION</a:t>
            </a:r>
          </a:p>
          <a:p>
            <a:r>
              <a:rPr lang="en-CA" dirty="0"/>
              <a:t>PROFESSIONAL ORDERS</a:t>
            </a:r>
          </a:p>
        </p:txBody>
      </p:sp>
    </p:spTree>
    <p:extLst>
      <p:ext uri="{BB962C8B-B14F-4D97-AF65-F5344CB8AC3E}">
        <p14:creationId xmlns:p14="http://schemas.microsoft.com/office/powerpoint/2010/main" val="13631969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71af3243-3dd4-4a8d-8c0d-dd76da1f02a5"/>
    <ds:schemaRef ds:uri="http://schemas.openxmlformats.org/package/2006/metadata/core-properties"/>
    <ds:schemaRef ds:uri="http://purl.org/dc/term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{B2D87F9A-6267-4DC0-8E93-3FB40EBA4C9F}tf56219246_win32</Template>
  <TotalTime>4008</TotalTime>
  <Words>2595</Words>
  <Application>Microsoft Office PowerPoint</Application>
  <PresentationFormat>Widescreen</PresentationFormat>
  <Paragraphs>315</Paragraphs>
  <Slides>55</Slides>
  <Notes>21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Avenir Next LT Pro</vt:lpstr>
      <vt:lpstr>Avenir Next LT Pro Light</vt:lpstr>
      <vt:lpstr>Calibri</vt:lpstr>
      <vt:lpstr>Garamond</vt:lpstr>
      <vt:lpstr>Microsoft Sans Serif</vt:lpstr>
      <vt:lpstr>Proxima Nova</vt:lpstr>
      <vt:lpstr>Wingdings</vt:lpstr>
      <vt:lpstr>Wingdings 2</vt:lpstr>
      <vt:lpstr>SavonVTI</vt:lpstr>
      <vt:lpstr>BOARD OF DIRECTORS</vt:lpstr>
      <vt:lpstr>Today’s Plan</vt:lpstr>
      <vt:lpstr>INTRODUCTIONS</vt:lpstr>
      <vt:lpstr>PLEASE TELL US…</vt:lpstr>
      <vt:lpstr>WHO ARE WE?</vt:lpstr>
      <vt:lpstr>OBJECTIVES</vt:lpstr>
      <vt:lpstr>MEMBERS BOARD STAFF</vt:lpstr>
      <vt:lpstr>THE LAW</vt:lpstr>
      <vt:lpstr>Which laws govern your not-for profit organization?</vt:lpstr>
      <vt:lpstr>PowerPoint Presentation</vt:lpstr>
      <vt:lpstr>PowerPoint Presentation</vt:lpstr>
      <vt:lpstr>Achieving the mission</vt:lpstr>
      <vt:lpstr>Who is legally responsible for…</vt:lpstr>
      <vt:lpstr>COLLECTIVE RESPONSIBILITY</vt:lpstr>
      <vt:lpstr>DELEGATION OF POWER</vt:lpstr>
      <vt:lpstr>PowerPoint Presentation</vt:lpstr>
      <vt:lpstr>HOW MUCH TO DELEGATE?</vt:lpstr>
      <vt:lpstr>Conflict of interest</vt:lpstr>
      <vt:lpstr>The Journal de Montréal Test?</vt:lpstr>
      <vt:lpstr>Best practices in governance</vt:lpstr>
      <vt:lpstr>THE BYLAWS</vt:lpstr>
      <vt:lpstr>MAIN TYPES OF BOARDS</vt:lpstr>
      <vt:lpstr>PowerPoint Presentation</vt:lpstr>
      <vt:lpstr>YOUR BOARD</vt:lpstr>
      <vt:lpstr>TYPES OF BYLAW CHANGES</vt:lpstr>
      <vt:lpstr>PowerPoint Presentation</vt:lpstr>
      <vt:lpstr>MEETINGS AND DECISIONS</vt:lpstr>
      <vt:lpstr>In the absence of laws or bylaws…</vt:lpstr>
      <vt:lpstr>Democratic  Robert’s Rules of Order Roles and Responsibilities of OFFICERS </vt:lpstr>
      <vt:lpstr>Consensus </vt:lpstr>
      <vt:lpstr>Minutes and Resolutions</vt:lpstr>
      <vt:lpstr>Levels of decision-making</vt:lpstr>
      <vt:lpstr>STRATEGY</vt:lpstr>
      <vt:lpstr>Who is responsible for:</vt:lpstr>
      <vt:lpstr>Let’s talk budgets</vt:lpstr>
      <vt:lpstr>PowerPoint Presentation</vt:lpstr>
      <vt:lpstr>Please answer the questions as they appear on your screen.</vt:lpstr>
      <vt:lpstr>Adding value</vt:lpstr>
      <vt:lpstr>Top 10 ways to add value as a board 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DISCUSSIONS</vt:lpstr>
      <vt:lpstr>Next Year’s Orientation Plan</vt:lpstr>
      <vt:lpstr>WHICH EXERCISES FROM THE MANUAL SHOULD WE TRY TOGETHER?</vt:lpstr>
      <vt:lpstr>DID we ACHIEVE THE OBJECTIVES?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dc:title>
  <dc:creator>Rola Helou</dc:creator>
  <cp:lastModifiedBy>Rola Helou</cp:lastModifiedBy>
  <cp:revision>2</cp:revision>
  <dcterms:created xsi:type="dcterms:W3CDTF">2021-02-05T13:21:10Z</dcterms:created>
  <dcterms:modified xsi:type="dcterms:W3CDTF">2021-02-19T19:42:23Z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